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  <p:sldMasterId id="2147483664" r:id="rId2"/>
    <p:sldMasterId id="2147483689" r:id="rId3"/>
  </p:sldMasterIdLst>
  <p:notesMasterIdLst>
    <p:notesMasterId r:id="rId3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361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151">
          <p15:clr>
            <a:srgbClr val="A4A3A4"/>
          </p15:clr>
        </p15:guide>
        <p15:guide id="2" orient="horz" pos="1207">
          <p15:clr>
            <a:srgbClr val="A4A3A4"/>
          </p15:clr>
        </p15:guide>
        <p15:guide id="3" pos="506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2" roundtripDataSignature="AMtx7miFHSoKgVJLS3ApeO6lt//7LL5q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EF7C42-4AE8-4220-BCFE-55223CBC4901}">
  <a:tblStyle styleId="{38EF7C42-4AE8-4220-BCFE-55223CBC490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93D7A7F-50EA-4905-826A-612DAD821CA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44" autoAdjust="0"/>
    <p:restoredTop sz="94951" autoAdjust="0"/>
  </p:normalViewPr>
  <p:slideViewPr>
    <p:cSldViewPr snapToGrid="0">
      <p:cViewPr>
        <p:scale>
          <a:sx n="75" d="100"/>
          <a:sy n="75" d="100"/>
        </p:scale>
        <p:origin x="882" y="54"/>
      </p:cViewPr>
      <p:guideLst>
        <p:guide pos="7151"/>
        <p:guide orient="horz" pos="1207"/>
        <p:guide pos="5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77" Type="http://schemas.microsoft.com/office/2016/11/relationships/changesInfo" Target="changesInfos/changesInfo1.xml"/><Relationship Id="rId8" Type="http://schemas.openxmlformats.org/officeDocument/2006/relationships/slide" Target="slides/slide5.xml"/><Relationship Id="rId72" Type="http://customschemas.google.com/relationships/presentationmetadata" Target="meta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lza Nurhaliza" userId="0e4cef74c5f598d0" providerId="LiveId" clId="{E653D295-9A47-4605-88A2-B74FF941025A}"/>
    <pc:docChg chg="undo custSel addSld delSld modSld modMainMaster">
      <pc:chgData name="Zalza Nurhaliza" userId="0e4cef74c5f598d0" providerId="LiveId" clId="{E653D295-9A47-4605-88A2-B74FF941025A}" dt="2023-11-30T09:20:50.745" v="36" actId="2696"/>
      <pc:docMkLst>
        <pc:docMk/>
      </pc:docMkLst>
      <pc:sldChg chg="modSp mod">
        <pc:chgData name="Zalza Nurhaliza" userId="0e4cef74c5f598d0" providerId="LiveId" clId="{E653D295-9A47-4605-88A2-B74FF941025A}" dt="2023-11-30T09:18:11.709" v="12" actId="20577"/>
        <pc:sldMkLst>
          <pc:docMk/>
          <pc:sldMk cId="0" sldId="256"/>
        </pc:sldMkLst>
        <pc:spChg chg="mod">
          <ac:chgData name="Zalza Nurhaliza" userId="0e4cef74c5f598d0" providerId="LiveId" clId="{E653D295-9A47-4605-88A2-B74FF941025A}" dt="2023-11-30T09:18:11.709" v="12" actId="20577"/>
          <ac:spMkLst>
            <pc:docMk/>
            <pc:sldMk cId="0" sldId="256"/>
            <ac:spMk id="579" creationId="{00000000-0000-0000-0000-000000000000}"/>
          </ac:spMkLst>
        </pc:spChg>
      </pc:sldChg>
      <pc:sldChg chg="modSp mod">
        <pc:chgData name="Zalza Nurhaliza" userId="0e4cef74c5f598d0" providerId="LiveId" clId="{E653D295-9A47-4605-88A2-B74FF941025A}" dt="2023-11-30T09:18:32.329" v="19" actId="20577"/>
        <pc:sldMkLst>
          <pc:docMk/>
          <pc:sldMk cId="0" sldId="257"/>
        </pc:sldMkLst>
        <pc:graphicFrameChg chg="modGraphic">
          <ac:chgData name="Zalza Nurhaliza" userId="0e4cef74c5f598d0" providerId="LiveId" clId="{E653D295-9A47-4605-88A2-B74FF941025A}" dt="2023-11-30T09:18:32.329" v="19" actId="20577"/>
          <ac:graphicFrameMkLst>
            <pc:docMk/>
            <pc:sldMk cId="0" sldId="257"/>
            <ac:graphicFrameMk id="587" creationId="{00000000-0000-0000-0000-000000000000}"/>
          </ac:graphicFrameMkLst>
        </pc:graphicFrameChg>
      </pc:sldChg>
      <pc:sldChg chg="modSp mod">
        <pc:chgData name="Zalza Nurhaliza" userId="0e4cef74c5f598d0" providerId="LiveId" clId="{E653D295-9A47-4605-88A2-B74FF941025A}" dt="2023-11-30T09:19:21.788" v="27" actId="20577"/>
        <pc:sldMkLst>
          <pc:docMk/>
          <pc:sldMk cId="0" sldId="258"/>
        </pc:sldMkLst>
        <pc:graphicFrameChg chg="modGraphic">
          <ac:chgData name="Zalza Nurhaliza" userId="0e4cef74c5f598d0" providerId="LiveId" clId="{E653D295-9A47-4605-88A2-B74FF941025A}" dt="2023-11-30T09:19:21.788" v="27" actId="20577"/>
          <ac:graphicFrameMkLst>
            <pc:docMk/>
            <pc:sldMk cId="0" sldId="258"/>
            <ac:graphicFrameMk id="594" creationId="{00000000-0000-0000-0000-000000000000}"/>
          </ac:graphicFrameMkLst>
        </pc:graphicFrameChg>
      </pc:sldChg>
      <pc:sldChg chg="del">
        <pc:chgData name="Zalza Nurhaliza" userId="0e4cef74c5f598d0" providerId="LiveId" clId="{E653D295-9A47-4605-88A2-B74FF941025A}" dt="2023-11-30T09:20:50.745" v="36" actId="2696"/>
        <pc:sldMkLst>
          <pc:docMk/>
          <pc:sldMk cId="0" sldId="287"/>
        </pc:sldMkLst>
      </pc:sldChg>
      <pc:sldChg chg="del">
        <pc:chgData name="Zalza Nurhaliza" userId="0e4cef74c5f598d0" providerId="LiveId" clId="{E653D295-9A47-4605-88A2-B74FF941025A}" dt="2023-11-30T09:20:09.201" v="33" actId="2696"/>
        <pc:sldMkLst>
          <pc:docMk/>
          <pc:sldMk cId="0" sldId="313"/>
        </pc:sldMkLst>
      </pc:sldChg>
      <pc:sldChg chg="modSp mod">
        <pc:chgData name="Zalza Nurhaliza" userId="0e4cef74c5f598d0" providerId="LiveId" clId="{E653D295-9A47-4605-88A2-B74FF941025A}" dt="2023-11-30T09:18:39.222" v="21" actId="20577"/>
        <pc:sldMkLst>
          <pc:docMk/>
          <pc:sldMk cId="0" sldId="315"/>
        </pc:sldMkLst>
        <pc:graphicFrameChg chg="modGraphic">
          <ac:chgData name="Zalza Nurhaliza" userId="0e4cef74c5f598d0" providerId="LiveId" clId="{E653D295-9A47-4605-88A2-B74FF941025A}" dt="2023-11-30T09:18:39.222" v="21" actId="20577"/>
          <ac:graphicFrameMkLst>
            <pc:docMk/>
            <pc:sldMk cId="0" sldId="315"/>
            <ac:graphicFrameMk id="1387" creationId="{00000000-0000-0000-0000-000000000000}"/>
          </ac:graphicFrameMkLst>
        </pc:graphicFrameChg>
      </pc:sldChg>
      <pc:sldChg chg="addSp delSp modSp add mod setBg">
        <pc:chgData name="Zalza Nurhaliza" userId="0e4cef74c5f598d0" providerId="LiveId" clId="{E653D295-9A47-4605-88A2-B74FF941025A}" dt="2023-11-30T09:20:04.317" v="32"/>
        <pc:sldMkLst>
          <pc:docMk/>
          <pc:sldMk cId="1159040517" sldId="360"/>
        </pc:sldMkLst>
        <pc:spChg chg="add mod">
          <ac:chgData name="Zalza Nurhaliza" userId="0e4cef74c5f598d0" providerId="LiveId" clId="{E653D295-9A47-4605-88A2-B74FF941025A}" dt="2023-11-30T09:19:54.726" v="30"/>
          <ac:spMkLst>
            <pc:docMk/>
            <pc:sldMk cId="1159040517" sldId="360"/>
            <ac:spMk id="2" creationId="{68C6342B-CFE2-6E3C-4EBD-5F7936BC29D0}"/>
          </ac:spMkLst>
        </pc:spChg>
        <pc:spChg chg="del">
          <ac:chgData name="Zalza Nurhaliza" userId="0e4cef74c5f598d0" providerId="LiveId" clId="{E653D295-9A47-4605-88A2-B74FF941025A}" dt="2023-11-30T09:19:49.097" v="29" actId="478"/>
          <ac:spMkLst>
            <pc:docMk/>
            <pc:sldMk cId="1159040517" sldId="360"/>
            <ac:spMk id="9" creationId="{0CABCDE8-33D7-9216-1A49-05FF0A148854}"/>
          </ac:spMkLst>
        </pc:spChg>
      </pc:sldChg>
      <pc:sldChg chg="add setBg">
        <pc:chgData name="Zalza Nurhaliza" userId="0e4cef74c5f598d0" providerId="LiveId" clId="{E653D295-9A47-4605-88A2-B74FF941025A}" dt="2023-11-30T09:20:36.227" v="35"/>
        <pc:sldMkLst>
          <pc:docMk/>
          <pc:sldMk cId="1091945957" sldId="361"/>
        </pc:sldMkLst>
      </pc:sldChg>
      <pc:sldMasterChg chg="modSldLayout">
        <pc:chgData name="Zalza Nurhaliza" userId="0e4cef74c5f598d0" providerId="LiveId" clId="{E653D295-9A47-4605-88A2-B74FF941025A}" dt="2023-11-30T09:18:22.956" v="17"/>
        <pc:sldMasterMkLst>
          <pc:docMk/>
          <pc:sldMasterMk cId="0" sldId="2147483648"/>
        </pc:sldMasterMkLst>
        <pc:sldLayoutChg chg="addSp delSp modSp mod">
          <pc:chgData name="Zalza Nurhaliza" userId="0e4cef74c5f598d0" providerId="LiveId" clId="{E653D295-9A47-4605-88A2-B74FF941025A}" dt="2023-11-30T09:18:22.956" v="17"/>
          <pc:sldLayoutMkLst>
            <pc:docMk/>
            <pc:sldMasterMk cId="0" sldId="2147483648"/>
            <pc:sldLayoutMk cId="0" sldId="2147483649"/>
          </pc:sldLayoutMkLst>
          <pc:picChg chg="add mod">
            <ac:chgData name="Zalza Nurhaliza" userId="0e4cef74c5f598d0" providerId="LiveId" clId="{E653D295-9A47-4605-88A2-B74FF941025A}" dt="2023-11-30T09:18:22.956" v="17"/>
            <ac:picMkLst>
              <pc:docMk/>
              <pc:sldMasterMk cId="0" sldId="2147483648"/>
              <pc:sldLayoutMk cId="0" sldId="2147483649"/>
              <ac:picMk id="2" creationId="{7123DD2E-498C-11D2-40AE-3C8CE91F7F39}"/>
            </ac:picMkLst>
          </pc:picChg>
          <pc:picChg chg="add mod">
            <ac:chgData name="Zalza Nurhaliza" userId="0e4cef74c5f598d0" providerId="LiveId" clId="{E653D295-9A47-4605-88A2-B74FF941025A}" dt="2023-11-30T09:18:22.956" v="17"/>
            <ac:picMkLst>
              <pc:docMk/>
              <pc:sldMasterMk cId="0" sldId="2147483648"/>
              <pc:sldLayoutMk cId="0" sldId="2147483649"/>
              <ac:picMk id="3" creationId="{551EB3D1-B20F-550C-DA53-A16F4B64E098}"/>
            </ac:picMkLst>
          </pc:picChg>
          <pc:picChg chg="add mod">
            <ac:chgData name="Zalza Nurhaliza" userId="0e4cef74c5f598d0" providerId="LiveId" clId="{E653D295-9A47-4605-88A2-B74FF941025A}" dt="2023-11-30T09:18:22.956" v="17"/>
            <ac:picMkLst>
              <pc:docMk/>
              <pc:sldMasterMk cId="0" sldId="2147483648"/>
              <pc:sldLayoutMk cId="0" sldId="2147483649"/>
              <ac:picMk id="4" creationId="{E3EBA18E-8EB2-452E-6B8B-F75473AEBF46}"/>
            </ac:picMkLst>
          </pc:picChg>
          <pc:picChg chg="del">
            <ac:chgData name="Zalza Nurhaliza" userId="0e4cef74c5f598d0" providerId="LiveId" clId="{E653D295-9A47-4605-88A2-B74FF941025A}" dt="2023-11-30T09:18:18.950" v="14" actId="478"/>
            <ac:picMkLst>
              <pc:docMk/>
              <pc:sldMasterMk cId="0" sldId="2147483648"/>
              <pc:sldLayoutMk cId="0" sldId="2147483649"/>
              <ac:picMk id="18" creationId="{00000000-0000-0000-0000-000000000000}"/>
            </ac:picMkLst>
          </pc:picChg>
          <pc:picChg chg="del">
            <ac:chgData name="Zalza Nurhaliza" userId="0e4cef74c5f598d0" providerId="LiveId" clId="{E653D295-9A47-4605-88A2-B74FF941025A}" dt="2023-11-30T09:18:20.636" v="15" actId="478"/>
            <ac:picMkLst>
              <pc:docMk/>
              <pc:sldMasterMk cId="0" sldId="2147483648"/>
              <pc:sldLayoutMk cId="0" sldId="2147483649"/>
              <ac:picMk id="19" creationId="{00000000-0000-0000-0000-000000000000}"/>
            </ac:picMkLst>
          </pc:picChg>
          <pc:picChg chg="del">
            <ac:chgData name="Zalza Nurhaliza" userId="0e4cef74c5f598d0" providerId="LiveId" clId="{E653D295-9A47-4605-88A2-B74FF941025A}" dt="2023-11-30T09:18:17.506" v="13" actId="478"/>
            <ac:picMkLst>
              <pc:docMk/>
              <pc:sldMasterMk cId="0" sldId="2147483648"/>
              <pc:sldLayoutMk cId="0" sldId="2147483649"/>
              <ac:picMk id="20" creationId="{00000000-0000-0000-0000-000000000000}"/>
            </ac:picMkLst>
          </pc:picChg>
          <pc:picChg chg="del">
            <ac:chgData name="Zalza Nurhaliza" userId="0e4cef74c5f598d0" providerId="LiveId" clId="{E653D295-9A47-4605-88A2-B74FF941025A}" dt="2023-11-30T09:18:22.310" v="16" actId="478"/>
            <ac:picMkLst>
              <pc:docMk/>
              <pc:sldMasterMk cId="0" sldId="2147483648"/>
              <pc:sldLayoutMk cId="0" sldId="2147483649"/>
              <ac:picMk id="21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6" name="Google Shape;5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https://www.dicoding.com/blog/apa-itu-data-mining/</a:t>
            </a:r>
            <a:endParaRPr/>
          </a:p>
        </p:txBody>
      </p:sp>
      <p:sp>
        <p:nvSpPr>
          <p:cNvPr id="712" name="Google Shape;7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https://teknokrat.ac.id/internet-intranet-dan-ekstranet-apa-perbedaan-dan-fungsinya/</a:t>
            </a:r>
            <a:endParaRPr/>
          </a:p>
        </p:txBody>
      </p:sp>
      <p:sp>
        <p:nvSpPr>
          <p:cNvPr id="729" name="Google Shape;7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https://www.dicoding.com/blog/apa-itu-data-mining/</a:t>
            </a:r>
            <a:endParaRPr/>
          </a:p>
        </p:txBody>
      </p:sp>
      <p:sp>
        <p:nvSpPr>
          <p:cNvPr id="746" name="Google Shape;7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https://www.dicoding.com/blog/apa-itu-data-mining/</a:t>
            </a:r>
            <a:endParaRPr/>
          </a:p>
        </p:txBody>
      </p:sp>
      <p:sp>
        <p:nvSpPr>
          <p:cNvPr id="760" name="Google Shape;76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https://data.tempo.co/data/1409/penurunan-jumlah-pelanggan-dan-laba-bersih-netflix</a:t>
            </a:r>
            <a:endParaRPr/>
          </a:p>
        </p:txBody>
      </p:sp>
      <p:sp>
        <p:nvSpPr>
          <p:cNvPr id="788" name="Google Shape;7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https://data.tempo.co/data/1409/penurunan-jumlah-pelanggan-dan-laba-bersih-netflix</a:t>
            </a:r>
            <a:endParaRPr/>
          </a:p>
        </p:txBody>
      </p:sp>
      <p:sp>
        <p:nvSpPr>
          <p:cNvPr id="819" name="Google Shape;8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https://data.tempo.co/data/1409/penurunan-jumlah-pelanggan-dan-laba-bersih-netflix</a:t>
            </a:r>
            <a:endParaRPr/>
          </a:p>
        </p:txBody>
      </p:sp>
      <p:sp>
        <p:nvSpPr>
          <p:cNvPr id="841" name="Google Shape;8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3" name="Google Shape;8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3" name="Google Shape;88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3" name="Google Shape;90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3" name="Google Shape;5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2" name="Google Shape;92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1" name="Google Shape;94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7" name="Google Shape;95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4" name="Google Shape;96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5" name="Google Shape;9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https://cerdasco.com/kustomisasi-massal/</a:t>
            </a:r>
            <a:endParaRPr/>
          </a:p>
        </p:txBody>
      </p:sp>
      <p:sp>
        <p:nvSpPr>
          <p:cNvPr id="998" name="Google Shape;9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6" name="Google Shape;10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4" name="Google Shape;105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2" name="Google Shape;107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1" name="Google Shape;591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7" name="Google Shape;109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4" name="Google Shape;110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946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7" name="Google Shape;59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6" name="Google Shape;64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https://glints.com/id/lowongan/relational-database-adalah/#.Y2MzIHZBw2w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https://www.fivetran.com/blog/what-is-a-database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3" name="Google Shape;6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https://www.ekrut.com/media/data-warehouse-adalah</a:t>
            </a:r>
            <a:endParaRPr/>
          </a:p>
        </p:txBody>
      </p:sp>
      <p:sp>
        <p:nvSpPr>
          <p:cNvPr id="694" name="Google Shape;6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Modul">
  <p:cSld name="Cover Modul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7"/>
          <p:cNvSpPr txBox="1">
            <a:spLocks noGrp="1"/>
          </p:cNvSpPr>
          <p:nvPr>
            <p:ph type="title"/>
          </p:nvPr>
        </p:nvSpPr>
        <p:spPr>
          <a:xfrm>
            <a:off x="6529390" y="2200275"/>
            <a:ext cx="5029202" cy="265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7"/>
          <p:cNvSpPr>
            <a:spLocks noGrp="1"/>
          </p:cNvSpPr>
          <p:nvPr>
            <p:ph type="pic" idx="2"/>
          </p:nvPr>
        </p:nvSpPr>
        <p:spPr>
          <a:xfrm>
            <a:off x="833432" y="1149354"/>
            <a:ext cx="5319720" cy="4953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77"/>
          <p:cNvSpPr txBox="1">
            <a:spLocks noGrp="1"/>
          </p:cNvSpPr>
          <p:nvPr>
            <p:ph type="body" idx="1"/>
          </p:nvPr>
        </p:nvSpPr>
        <p:spPr>
          <a:xfrm>
            <a:off x="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77"/>
          <p:cNvSpPr txBox="1">
            <a:spLocks noGrp="1"/>
          </p:cNvSpPr>
          <p:nvPr>
            <p:ph type="dt" idx="10"/>
          </p:nvPr>
        </p:nvSpPr>
        <p:spPr>
          <a:xfrm>
            <a:off x="160908" y="60300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Google Shape;43;p79">
            <a:extLst>
              <a:ext uri="{FF2B5EF4-FFF2-40B4-BE49-F238E27FC236}">
                <a16:creationId xmlns:a16="http://schemas.microsoft.com/office/drawing/2014/main" id="{7123DD2E-498C-11D2-40AE-3C8CE91F7F3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-9404" t="1349" r="1" b="-3416"/>
          <a:stretch/>
        </p:blipFill>
        <p:spPr>
          <a:xfrm>
            <a:off x="10220959" y="223520"/>
            <a:ext cx="1320801" cy="82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EB3D1-B20F-550C-DA53-A16F4B64E0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440" y="160006"/>
            <a:ext cx="1666240" cy="879418"/>
          </a:xfrm>
          <a:prstGeom prst="rect">
            <a:avLst/>
          </a:prstGeom>
        </p:spPr>
      </p:pic>
      <p:pic>
        <p:nvPicPr>
          <p:cNvPr id="4" name="Google Shape;20;p77" descr="Logo BUMN&#10;">
            <a:extLst>
              <a:ext uri="{FF2B5EF4-FFF2-40B4-BE49-F238E27FC236}">
                <a16:creationId xmlns:a16="http://schemas.microsoft.com/office/drawing/2014/main" id="{E3EBA18E-8EB2-452E-6B8B-F75473AEBF46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-55713" b="-55713"/>
          <a:stretch/>
        </p:blipFill>
        <p:spPr>
          <a:xfrm>
            <a:off x="640080" y="223520"/>
            <a:ext cx="1544320" cy="80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9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9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89"/>
          <p:cNvSpPr txBox="1">
            <a:spLocks noGrp="1"/>
          </p:cNvSpPr>
          <p:nvPr>
            <p:ph type="title"/>
          </p:nvPr>
        </p:nvSpPr>
        <p:spPr>
          <a:xfrm>
            <a:off x="745143" y="2925099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9"/>
          <p:cNvSpPr txBox="1">
            <a:spLocks noGrp="1"/>
          </p:cNvSpPr>
          <p:nvPr>
            <p:ph type="body" idx="2"/>
          </p:nvPr>
        </p:nvSpPr>
        <p:spPr>
          <a:xfrm>
            <a:off x="721696" y="3716215"/>
            <a:ext cx="107486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89"/>
          <p:cNvSpPr txBox="1">
            <a:spLocks noGrp="1"/>
          </p:cNvSpPr>
          <p:nvPr>
            <p:ph type="body" idx="3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8" name="Google Shape;118;p89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89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9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st layout">
  <p:cSld name="1_Test layou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0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0"/>
          <p:cNvSpPr txBox="1">
            <a:spLocks noGrp="1"/>
          </p:cNvSpPr>
          <p:nvPr>
            <p:ph type="body" idx="1"/>
          </p:nvPr>
        </p:nvSpPr>
        <p:spPr>
          <a:xfrm>
            <a:off x="808039" y="1035050"/>
            <a:ext cx="10787064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90"/>
          <p:cNvSpPr txBox="1">
            <a:spLocks noGrp="1"/>
          </p:cNvSpPr>
          <p:nvPr>
            <p:ph type="body" idx="2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90"/>
          <p:cNvSpPr txBox="1">
            <a:spLocks noGrp="1"/>
          </p:cNvSpPr>
          <p:nvPr>
            <p:ph type="body" idx="3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6" name="Google Shape;126;p90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90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90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1"/>
          <p:cNvSpPr txBox="1">
            <a:spLocks noGrp="1"/>
          </p:cNvSpPr>
          <p:nvPr>
            <p:ph type="title"/>
          </p:nvPr>
        </p:nvSpPr>
        <p:spPr>
          <a:xfrm>
            <a:off x="800100" y="1035050"/>
            <a:ext cx="10787064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91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1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" name="Google Shape;133;p91"/>
          <p:cNvGraphicFramePr/>
          <p:nvPr/>
        </p:nvGraphicFramePr>
        <p:xfrm>
          <a:off x="833438" y="19272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{38EF7C42-4AE8-4220-BCFE-55223CBC4901}</a:tableStyleId>
              </a:tblPr>
              <a:tblGrid>
                <a:gridCol w="205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Pathway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Sub-pathway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Competency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Key element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Level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4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Developer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9525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Created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Version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Aprproval</a:t>
                      </a: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266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4" name="Google Shape;134;p91"/>
          <p:cNvSpPr txBox="1">
            <a:spLocks noGrp="1"/>
          </p:cNvSpPr>
          <p:nvPr>
            <p:ph type="body" idx="1"/>
          </p:nvPr>
        </p:nvSpPr>
        <p:spPr>
          <a:xfrm>
            <a:off x="2893088" y="1950375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91"/>
          <p:cNvSpPr txBox="1">
            <a:spLocks noGrp="1"/>
          </p:cNvSpPr>
          <p:nvPr>
            <p:ph type="body" idx="2"/>
          </p:nvPr>
        </p:nvSpPr>
        <p:spPr>
          <a:xfrm>
            <a:off x="2893088" y="2310890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91"/>
          <p:cNvSpPr txBox="1">
            <a:spLocks noGrp="1"/>
          </p:cNvSpPr>
          <p:nvPr>
            <p:ph type="body" idx="3"/>
          </p:nvPr>
        </p:nvSpPr>
        <p:spPr>
          <a:xfrm>
            <a:off x="2893088" y="2682980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91"/>
          <p:cNvSpPr txBox="1">
            <a:spLocks noGrp="1"/>
          </p:cNvSpPr>
          <p:nvPr>
            <p:ph type="body" idx="4"/>
          </p:nvPr>
        </p:nvSpPr>
        <p:spPr>
          <a:xfrm>
            <a:off x="2893088" y="3020345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91"/>
          <p:cNvSpPr txBox="1">
            <a:spLocks noGrp="1"/>
          </p:cNvSpPr>
          <p:nvPr>
            <p:ph type="body" idx="5"/>
          </p:nvPr>
        </p:nvSpPr>
        <p:spPr>
          <a:xfrm>
            <a:off x="2893088" y="3357710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91"/>
          <p:cNvSpPr txBox="1">
            <a:spLocks noGrp="1"/>
          </p:cNvSpPr>
          <p:nvPr>
            <p:ph type="body" idx="6"/>
          </p:nvPr>
        </p:nvSpPr>
        <p:spPr>
          <a:xfrm>
            <a:off x="2893088" y="3729799"/>
            <a:ext cx="8642350" cy="58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91"/>
          <p:cNvSpPr txBox="1">
            <a:spLocks noGrp="1"/>
          </p:cNvSpPr>
          <p:nvPr>
            <p:ph type="body" idx="7"/>
          </p:nvPr>
        </p:nvSpPr>
        <p:spPr>
          <a:xfrm>
            <a:off x="2893088" y="4344961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91"/>
          <p:cNvSpPr txBox="1">
            <a:spLocks noGrp="1"/>
          </p:cNvSpPr>
          <p:nvPr>
            <p:ph type="body" idx="8"/>
          </p:nvPr>
        </p:nvSpPr>
        <p:spPr>
          <a:xfrm>
            <a:off x="2893088" y="4693901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91"/>
          <p:cNvSpPr txBox="1">
            <a:spLocks noGrp="1"/>
          </p:cNvSpPr>
          <p:nvPr>
            <p:ph type="body" idx="9"/>
          </p:nvPr>
        </p:nvSpPr>
        <p:spPr>
          <a:xfrm>
            <a:off x="2893088" y="5042841"/>
            <a:ext cx="8642350" cy="65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91"/>
          <p:cNvSpPr txBox="1"/>
          <p:nvPr/>
        </p:nvSpPr>
        <p:spPr>
          <a:xfrm>
            <a:off x="10082800" y="6427000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p92"/>
          <p:cNvGraphicFramePr/>
          <p:nvPr/>
        </p:nvGraphicFramePr>
        <p:xfrm>
          <a:off x="833439" y="109199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{38EF7C42-4AE8-4220-BCFE-55223CBC4901}</a:tableStyleId>
              </a:tblPr>
              <a:tblGrid>
                <a:gridCol w="224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 pembelajaran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Deskripsi modul</a:t>
                      </a: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Enabling Learning Objective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Daftar Topik</a:t>
                      </a: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Keywords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6" name="Google Shape;146;p92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2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2"/>
          <p:cNvSpPr txBox="1">
            <a:spLocks noGrp="1"/>
          </p:cNvSpPr>
          <p:nvPr>
            <p:ph type="body" idx="1"/>
          </p:nvPr>
        </p:nvSpPr>
        <p:spPr>
          <a:xfrm>
            <a:off x="3113007" y="1198749"/>
            <a:ext cx="8357504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92"/>
          <p:cNvSpPr txBox="1">
            <a:spLocks noGrp="1"/>
          </p:cNvSpPr>
          <p:nvPr>
            <p:ph type="body" idx="2"/>
          </p:nvPr>
        </p:nvSpPr>
        <p:spPr>
          <a:xfrm>
            <a:off x="3113007" y="1650900"/>
            <a:ext cx="8357504" cy="55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92"/>
          <p:cNvSpPr txBox="1">
            <a:spLocks noGrp="1"/>
          </p:cNvSpPr>
          <p:nvPr>
            <p:ph type="body" idx="3"/>
          </p:nvPr>
        </p:nvSpPr>
        <p:spPr>
          <a:xfrm>
            <a:off x="3113007" y="2324021"/>
            <a:ext cx="8357504" cy="65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92"/>
          <p:cNvSpPr txBox="1">
            <a:spLocks noGrp="1"/>
          </p:cNvSpPr>
          <p:nvPr>
            <p:ph type="body" idx="4"/>
          </p:nvPr>
        </p:nvSpPr>
        <p:spPr>
          <a:xfrm>
            <a:off x="3113007" y="3068200"/>
            <a:ext cx="8357504" cy="81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92"/>
          <p:cNvSpPr txBox="1">
            <a:spLocks noGrp="1"/>
          </p:cNvSpPr>
          <p:nvPr>
            <p:ph type="body" idx="5"/>
          </p:nvPr>
        </p:nvSpPr>
        <p:spPr>
          <a:xfrm>
            <a:off x="3113007" y="4033367"/>
            <a:ext cx="8357504" cy="126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92"/>
          <p:cNvSpPr txBox="1"/>
          <p:nvPr/>
        </p:nvSpPr>
        <p:spPr>
          <a:xfrm>
            <a:off x="10082800" y="6427000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3"/>
          <p:cNvSpPr txBox="1">
            <a:spLocks noGrp="1"/>
          </p:cNvSpPr>
          <p:nvPr>
            <p:ph type="title"/>
          </p:nvPr>
        </p:nvSpPr>
        <p:spPr>
          <a:xfrm>
            <a:off x="800100" y="772358"/>
            <a:ext cx="10787064" cy="38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56" name="Google Shape;156;p93"/>
          <p:cNvGraphicFramePr/>
          <p:nvPr/>
        </p:nvGraphicFramePr>
        <p:xfrm>
          <a:off x="800102" y="195477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{38EF7C42-4AE8-4220-BCFE-55223CBC4901}</a:tableStyleId>
              </a:tblPr>
              <a:tblGrid>
                <a:gridCol w="519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OBJECTIVE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A5A5A5"/>
                          </a:solidFill>
                        </a:rPr>
                        <a:t>Deskripsi</a:t>
                      </a: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7" name="Google Shape;157;p93"/>
          <p:cNvGraphicFramePr/>
          <p:nvPr/>
        </p:nvGraphicFramePr>
        <p:xfrm>
          <a:off x="800100" y="306100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{38EF7C42-4AE8-4220-BCFE-55223CBC4901}</a:tableStyleId>
              </a:tblPr>
              <a:tblGrid>
                <a:gridCol w="519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A5A5A5"/>
                          </a:solidFill>
                        </a:rPr>
                        <a:t>Deskripsi</a:t>
                      </a: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8" name="Google Shape;158;p93"/>
          <p:cNvGraphicFramePr/>
          <p:nvPr/>
        </p:nvGraphicFramePr>
        <p:xfrm>
          <a:off x="800100" y="427505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{38EF7C42-4AE8-4220-BCFE-55223CBC4901}</a:tableStyleId>
              </a:tblPr>
              <a:tblGrid>
                <a:gridCol w="519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PERALATAN YANG DIBUTUHKAN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A5A5A5"/>
                          </a:solidFill>
                        </a:rPr>
                        <a:t>Deskripsi</a:t>
                      </a: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9" name="Google Shape;159;p93"/>
          <p:cNvGraphicFramePr/>
          <p:nvPr/>
        </p:nvGraphicFramePr>
        <p:xfrm>
          <a:off x="6196615" y="195477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{38EF7C42-4AE8-4220-BCFE-55223CBC4901}</a:tableStyleId>
              </a:tblPr>
              <a:tblGrid>
                <a:gridCol w="53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PERSIAPAN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A5A5A5"/>
                          </a:solidFill>
                        </a:rPr>
                        <a:t>Deskripsi</a:t>
                      </a: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0" name="Google Shape;160;p93"/>
          <p:cNvGraphicFramePr/>
          <p:nvPr/>
        </p:nvGraphicFramePr>
        <p:xfrm>
          <a:off x="6196615" y="419975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{38EF7C42-4AE8-4220-BCFE-55223CBC4901}</a:tableStyleId>
              </a:tblPr>
              <a:tblGrid>
                <a:gridCol w="53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DIRECTION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A5A5A5"/>
                          </a:solidFill>
                        </a:rPr>
                        <a:t>Deskripsi</a:t>
                      </a: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1" name="Google Shape;161;p93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3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3"/>
          <p:cNvSpPr txBox="1"/>
          <p:nvPr/>
        </p:nvSpPr>
        <p:spPr>
          <a:xfrm>
            <a:off x="10082800" y="6427000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58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8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8"/>
          <p:cNvSpPr txBox="1"/>
          <p:nvPr/>
        </p:nvSpPr>
        <p:spPr>
          <a:xfrm>
            <a:off x="10082800" y="6427000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Divider 2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8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8"/>
          <p:cNvSpPr>
            <a:spLocks noGrp="1"/>
          </p:cNvSpPr>
          <p:nvPr>
            <p:ph type="pic" idx="2"/>
          </p:nvPr>
        </p:nvSpPr>
        <p:spPr>
          <a:xfrm>
            <a:off x="833432" y="1289050"/>
            <a:ext cx="4705350" cy="42799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48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48"/>
          <p:cNvSpPr txBox="1">
            <a:spLocks noGrp="1"/>
          </p:cNvSpPr>
          <p:nvPr>
            <p:ph type="title"/>
          </p:nvPr>
        </p:nvSpPr>
        <p:spPr>
          <a:xfrm>
            <a:off x="6095999" y="2925099"/>
            <a:ext cx="5374303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8"/>
          <p:cNvSpPr txBox="1">
            <a:spLocks noGrp="1"/>
          </p:cNvSpPr>
          <p:nvPr>
            <p:ph type="body" idx="3"/>
          </p:nvPr>
        </p:nvSpPr>
        <p:spPr>
          <a:xfrm>
            <a:off x="6084251" y="3716215"/>
            <a:ext cx="538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8"/>
          <p:cNvSpPr txBox="1">
            <a:spLocks noGrp="1"/>
          </p:cNvSpPr>
          <p:nvPr>
            <p:ph type="body" idx="4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8"/>
          <p:cNvSpPr/>
          <p:nvPr/>
        </p:nvSpPr>
        <p:spPr>
          <a:xfrm>
            <a:off x="-1118894" y="188182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1F2952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8"/>
          <p:cNvSpPr/>
          <p:nvPr/>
        </p:nvSpPr>
        <p:spPr>
          <a:xfrm>
            <a:off x="-1118895" y="1415484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279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8"/>
          <p:cNvSpPr/>
          <p:nvPr/>
        </p:nvSpPr>
        <p:spPr>
          <a:xfrm>
            <a:off x="-1118895" y="2642786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9697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8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48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8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si modul - 1">
  <p:cSld name="Isi modul - 1"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9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9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9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49"/>
          <p:cNvSpPr>
            <a:spLocks noGrp="1"/>
          </p:cNvSpPr>
          <p:nvPr>
            <p:ph type="pic" idx="2"/>
          </p:nvPr>
        </p:nvSpPr>
        <p:spPr>
          <a:xfrm>
            <a:off x="4474368" y="2357072"/>
            <a:ext cx="3443287" cy="1828801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49"/>
          <p:cNvSpPr txBox="1">
            <a:spLocks noGrp="1"/>
          </p:cNvSpPr>
          <p:nvPr>
            <p:ph type="body" idx="3"/>
          </p:nvPr>
        </p:nvSpPr>
        <p:spPr>
          <a:xfrm>
            <a:off x="833432" y="4337537"/>
            <a:ext cx="10888662" cy="202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body" idx="4"/>
          </p:nvPr>
        </p:nvSpPr>
        <p:spPr>
          <a:xfrm>
            <a:off x="833432" y="1793630"/>
            <a:ext cx="107017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4" name="Google Shape;194;p49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9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9"/>
          <p:cNvSpPr/>
          <p:nvPr/>
        </p:nvSpPr>
        <p:spPr>
          <a:xfrm>
            <a:off x="-1118894" y="188182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1F2952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9"/>
          <p:cNvSpPr/>
          <p:nvPr/>
        </p:nvSpPr>
        <p:spPr>
          <a:xfrm>
            <a:off x="-1118895" y="1415484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279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49"/>
          <p:cNvSpPr/>
          <p:nvPr/>
        </p:nvSpPr>
        <p:spPr>
          <a:xfrm>
            <a:off x="-1118895" y="2642786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9697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9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Modul">
  <p:cSld name="Cover Modul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7"/>
          <p:cNvSpPr txBox="1">
            <a:spLocks noGrp="1"/>
          </p:cNvSpPr>
          <p:nvPr>
            <p:ph type="title"/>
          </p:nvPr>
        </p:nvSpPr>
        <p:spPr>
          <a:xfrm>
            <a:off x="6529390" y="2200275"/>
            <a:ext cx="5029202" cy="265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7"/>
          <p:cNvSpPr>
            <a:spLocks noGrp="1"/>
          </p:cNvSpPr>
          <p:nvPr>
            <p:ph type="pic" idx="2"/>
          </p:nvPr>
        </p:nvSpPr>
        <p:spPr>
          <a:xfrm>
            <a:off x="833432" y="1149354"/>
            <a:ext cx="5319720" cy="4953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77"/>
          <p:cNvSpPr txBox="1">
            <a:spLocks noGrp="1"/>
          </p:cNvSpPr>
          <p:nvPr>
            <p:ph type="body" idx="1"/>
          </p:nvPr>
        </p:nvSpPr>
        <p:spPr>
          <a:xfrm>
            <a:off x="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77"/>
          <p:cNvSpPr txBox="1">
            <a:spLocks noGrp="1"/>
          </p:cNvSpPr>
          <p:nvPr>
            <p:ph type="dt" idx="10"/>
          </p:nvPr>
        </p:nvSpPr>
        <p:spPr>
          <a:xfrm>
            <a:off x="160908" y="60300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" name="Google Shape;43;p79">
            <a:extLst>
              <a:ext uri="{FF2B5EF4-FFF2-40B4-BE49-F238E27FC236}">
                <a16:creationId xmlns:a16="http://schemas.microsoft.com/office/drawing/2014/main" id="{62497750-BEAB-AB86-9AAB-4641C676A60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-9404" t="1349" r="1" b="-3416"/>
          <a:stretch/>
        </p:blipFill>
        <p:spPr>
          <a:xfrm>
            <a:off x="10220959" y="223520"/>
            <a:ext cx="1320801" cy="82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E1462-E746-D8CD-4BB4-39E121B22D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440" y="160006"/>
            <a:ext cx="1666240" cy="879418"/>
          </a:xfrm>
          <a:prstGeom prst="rect">
            <a:avLst/>
          </a:prstGeom>
        </p:spPr>
      </p:pic>
      <p:pic>
        <p:nvPicPr>
          <p:cNvPr id="8" name="Google Shape;20;p77" descr="Logo BUMN&#10;">
            <a:extLst>
              <a:ext uri="{FF2B5EF4-FFF2-40B4-BE49-F238E27FC236}">
                <a16:creationId xmlns:a16="http://schemas.microsoft.com/office/drawing/2014/main" id="{EF1A53FF-B2CD-968B-8A19-6B3D8BBD739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-55713" b="-55713"/>
          <a:stretch/>
        </p:blipFill>
        <p:spPr>
          <a:xfrm>
            <a:off x="640080" y="223520"/>
            <a:ext cx="1544320" cy="802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49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 layout">
  <p:cSld name="Test layout"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Google Shape;407;p119"/>
          <p:cNvGraphicFramePr/>
          <p:nvPr/>
        </p:nvGraphicFramePr>
        <p:xfrm>
          <a:off x="411586" y="7314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{E93D7A7F-50EA-4905-826A-612DAD821CAF}</a:tableStyleId>
              </a:tblPr>
              <a:tblGrid>
                <a:gridCol w="1136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2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8" name="Google Shape;408;p119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9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119"/>
          <p:cNvSpPr txBox="1">
            <a:spLocks noGrp="1"/>
          </p:cNvSpPr>
          <p:nvPr>
            <p:ph type="body" idx="2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1" name="Google Shape;411;p119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19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19"/>
          <p:cNvSpPr txBox="1">
            <a:spLocks noGrp="1"/>
          </p:cNvSpPr>
          <p:nvPr>
            <p:ph type="body" idx="3"/>
          </p:nvPr>
        </p:nvSpPr>
        <p:spPr>
          <a:xfrm>
            <a:off x="365130" y="1350147"/>
            <a:ext cx="11181554" cy="501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414" name="Google Shape;414;p119"/>
          <p:cNvGraphicFramePr/>
          <p:nvPr/>
        </p:nvGraphicFramePr>
        <p:xfrm>
          <a:off x="411586" y="73147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{38EF7C42-4AE8-4220-BCFE-55223CBC4901}</a:tableStyleId>
              </a:tblPr>
              <a:tblGrid>
                <a:gridCol w="1136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2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tail modul">
  <p:cSld name="Detail modu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8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78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78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8"/>
          <p:cNvSpPr txBox="1">
            <a:spLocks noGrp="1"/>
          </p:cNvSpPr>
          <p:nvPr>
            <p:ph type="body" idx="2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" name="Google Shape;28;p78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78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8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Modul">
  <p:cSld name="Cover Modul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5"/>
          <p:cNvSpPr txBox="1">
            <a:spLocks noGrp="1"/>
          </p:cNvSpPr>
          <p:nvPr>
            <p:ph type="title"/>
          </p:nvPr>
        </p:nvSpPr>
        <p:spPr>
          <a:xfrm>
            <a:off x="6529390" y="2200275"/>
            <a:ext cx="5029202" cy="265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25"/>
          <p:cNvSpPr>
            <a:spLocks noGrp="1"/>
          </p:cNvSpPr>
          <p:nvPr>
            <p:ph type="pic" idx="2"/>
          </p:nvPr>
        </p:nvSpPr>
        <p:spPr>
          <a:xfrm>
            <a:off x="833432" y="1149354"/>
            <a:ext cx="5319720" cy="49530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125"/>
          <p:cNvSpPr txBox="1">
            <a:spLocks noGrp="1"/>
          </p:cNvSpPr>
          <p:nvPr>
            <p:ph type="body" idx="1"/>
          </p:nvPr>
        </p:nvSpPr>
        <p:spPr>
          <a:xfrm>
            <a:off x="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9" name="Google Shape;419;p125"/>
          <p:cNvPicPr preferRelativeResize="0"/>
          <p:nvPr/>
        </p:nvPicPr>
        <p:blipFill rotWithShape="1">
          <a:blip r:embed="rId2">
            <a:alphaModFix/>
          </a:blip>
          <a:srcRect l="-9435" t="10696" r="-9432" b="11291"/>
          <a:stretch/>
        </p:blipFill>
        <p:spPr>
          <a:xfrm>
            <a:off x="3543300" y="145123"/>
            <a:ext cx="1255765" cy="46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25" descr="A picture containing text,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2937" y="258219"/>
            <a:ext cx="1448354" cy="30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25" descr="Logo BUMN&#10;"/>
          <p:cNvPicPr preferRelativeResize="0"/>
          <p:nvPr/>
        </p:nvPicPr>
        <p:blipFill rotWithShape="1">
          <a:blip r:embed="rId4">
            <a:alphaModFix/>
          </a:blip>
          <a:srcRect t="-55713" b="-55713"/>
          <a:stretch/>
        </p:blipFill>
        <p:spPr>
          <a:xfrm>
            <a:off x="261008" y="91855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25"/>
          <p:cNvPicPr preferRelativeResize="0"/>
          <p:nvPr/>
        </p:nvPicPr>
        <p:blipFill rotWithShape="1">
          <a:blip r:embed="rId5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tail modul">
  <p:cSld name="Detail modul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26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26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126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26"/>
          <p:cNvSpPr txBox="1">
            <a:spLocks noGrp="1"/>
          </p:cNvSpPr>
          <p:nvPr>
            <p:ph type="body" idx="2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8" name="Google Shape;428;p126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26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Divider 2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27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27"/>
          <p:cNvSpPr>
            <a:spLocks noGrp="1"/>
          </p:cNvSpPr>
          <p:nvPr>
            <p:ph type="pic" idx="2"/>
          </p:nvPr>
        </p:nvSpPr>
        <p:spPr>
          <a:xfrm>
            <a:off x="833432" y="1289050"/>
            <a:ext cx="4705350" cy="42799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127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127"/>
          <p:cNvSpPr txBox="1">
            <a:spLocks noGrp="1"/>
          </p:cNvSpPr>
          <p:nvPr>
            <p:ph type="title"/>
          </p:nvPr>
        </p:nvSpPr>
        <p:spPr>
          <a:xfrm>
            <a:off x="6095999" y="2925099"/>
            <a:ext cx="5374303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27"/>
          <p:cNvSpPr txBox="1">
            <a:spLocks noGrp="1"/>
          </p:cNvSpPr>
          <p:nvPr>
            <p:ph type="body" idx="3"/>
          </p:nvPr>
        </p:nvSpPr>
        <p:spPr>
          <a:xfrm>
            <a:off x="6084251" y="3716215"/>
            <a:ext cx="538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127"/>
          <p:cNvSpPr txBox="1">
            <a:spLocks noGrp="1"/>
          </p:cNvSpPr>
          <p:nvPr>
            <p:ph type="body" idx="4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7" name="Google Shape;437;p127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27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si modul - 1">
  <p:cSld name="Isi modul -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28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28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28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128"/>
          <p:cNvSpPr>
            <a:spLocks noGrp="1"/>
          </p:cNvSpPr>
          <p:nvPr>
            <p:ph type="pic" idx="2"/>
          </p:nvPr>
        </p:nvSpPr>
        <p:spPr>
          <a:xfrm>
            <a:off x="4474368" y="2357072"/>
            <a:ext cx="3443287" cy="1828801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128"/>
          <p:cNvSpPr txBox="1">
            <a:spLocks noGrp="1"/>
          </p:cNvSpPr>
          <p:nvPr>
            <p:ph type="body" idx="3"/>
          </p:nvPr>
        </p:nvSpPr>
        <p:spPr>
          <a:xfrm>
            <a:off x="833432" y="4337537"/>
            <a:ext cx="10888662" cy="202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128"/>
          <p:cNvSpPr txBox="1">
            <a:spLocks noGrp="1"/>
          </p:cNvSpPr>
          <p:nvPr>
            <p:ph type="body" idx="4"/>
          </p:nvPr>
        </p:nvSpPr>
        <p:spPr>
          <a:xfrm>
            <a:off x="833432" y="1793630"/>
            <a:ext cx="107017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128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7" name="Google Shape;447;p128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28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29"/>
          <p:cNvSpPr/>
          <p:nvPr/>
        </p:nvSpPr>
        <p:spPr>
          <a:xfrm>
            <a:off x="203200" y="1084322"/>
            <a:ext cx="11785602" cy="368111"/>
          </a:xfrm>
          <a:prstGeom prst="rect">
            <a:avLst/>
          </a:prstGeom>
          <a:solidFill>
            <a:srgbClr val="279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9"/>
          <p:cNvSpPr txBox="1">
            <a:spLocks noGrp="1"/>
          </p:cNvSpPr>
          <p:nvPr>
            <p:ph type="title"/>
          </p:nvPr>
        </p:nvSpPr>
        <p:spPr>
          <a:xfrm>
            <a:off x="203198" y="714302"/>
            <a:ext cx="11866880" cy="38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2" name="Google Shape;452;p129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29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129"/>
          <p:cNvSpPr txBox="1"/>
          <p:nvPr/>
        </p:nvSpPr>
        <p:spPr>
          <a:xfrm>
            <a:off x="724839" y="1126363"/>
            <a:ext cx="13480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Lesson/Topics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29"/>
          <p:cNvSpPr/>
          <p:nvPr/>
        </p:nvSpPr>
        <p:spPr>
          <a:xfrm>
            <a:off x="5291527" y="1163995"/>
            <a:ext cx="233378" cy="1875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29"/>
          <p:cNvSpPr txBox="1"/>
          <p:nvPr/>
        </p:nvSpPr>
        <p:spPr>
          <a:xfrm>
            <a:off x="5524905" y="1124382"/>
            <a:ext cx="13480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29"/>
          <p:cNvSpPr/>
          <p:nvPr/>
        </p:nvSpPr>
        <p:spPr>
          <a:xfrm>
            <a:off x="2777284" y="1165976"/>
            <a:ext cx="233378" cy="1875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9"/>
          <p:cNvSpPr txBox="1"/>
          <p:nvPr/>
        </p:nvSpPr>
        <p:spPr>
          <a:xfrm>
            <a:off x="3010661" y="1126363"/>
            <a:ext cx="13480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29"/>
          <p:cNvSpPr/>
          <p:nvPr/>
        </p:nvSpPr>
        <p:spPr>
          <a:xfrm>
            <a:off x="7574871" y="1159752"/>
            <a:ext cx="233378" cy="1875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9"/>
          <p:cNvSpPr txBox="1"/>
          <p:nvPr/>
        </p:nvSpPr>
        <p:spPr>
          <a:xfrm>
            <a:off x="7808249" y="1120140"/>
            <a:ext cx="13480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29"/>
          <p:cNvSpPr/>
          <p:nvPr/>
        </p:nvSpPr>
        <p:spPr>
          <a:xfrm>
            <a:off x="9858216" y="1163995"/>
            <a:ext cx="233378" cy="1875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9"/>
          <p:cNvSpPr txBox="1"/>
          <p:nvPr/>
        </p:nvSpPr>
        <p:spPr>
          <a:xfrm>
            <a:off x="10091594" y="1115115"/>
            <a:ext cx="16999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Others : . . . . . . . . . 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29"/>
          <p:cNvSpPr/>
          <p:nvPr/>
        </p:nvSpPr>
        <p:spPr>
          <a:xfrm>
            <a:off x="491461" y="1165976"/>
            <a:ext cx="233378" cy="1875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30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30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30"/>
          <p:cNvSpPr/>
          <p:nvPr/>
        </p:nvSpPr>
        <p:spPr>
          <a:xfrm>
            <a:off x="203200" y="1084322"/>
            <a:ext cx="11785602" cy="368111"/>
          </a:xfrm>
          <a:prstGeom prst="rect">
            <a:avLst/>
          </a:prstGeom>
          <a:solidFill>
            <a:srgbClr val="279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30"/>
          <p:cNvSpPr txBox="1"/>
          <p:nvPr/>
        </p:nvSpPr>
        <p:spPr>
          <a:xfrm>
            <a:off x="724839" y="1126363"/>
            <a:ext cx="13480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Lesson/Topics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30"/>
          <p:cNvSpPr/>
          <p:nvPr/>
        </p:nvSpPr>
        <p:spPr>
          <a:xfrm>
            <a:off x="5291527" y="1163995"/>
            <a:ext cx="233378" cy="1875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30"/>
          <p:cNvSpPr txBox="1"/>
          <p:nvPr/>
        </p:nvSpPr>
        <p:spPr>
          <a:xfrm>
            <a:off x="5524905" y="1124382"/>
            <a:ext cx="13480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30"/>
          <p:cNvSpPr/>
          <p:nvPr/>
        </p:nvSpPr>
        <p:spPr>
          <a:xfrm>
            <a:off x="2777284" y="1165976"/>
            <a:ext cx="233378" cy="1875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0"/>
          <p:cNvSpPr txBox="1"/>
          <p:nvPr/>
        </p:nvSpPr>
        <p:spPr>
          <a:xfrm>
            <a:off x="3010661" y="1126363"/>
            <a:ext cx="13480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30"/>
          <p:cNvSpPr/>
          <p:nvPr/>
        </p:nvSpPr>
        <p:spPr>
          <a:xfrm>
            <a:off x="7574871" y="1159752"/>
            <a:ext cx="233378" cy="1875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30"/>
          <p:cNvSpPr txBox="1"/>
          <p:nvPr/>
        </p:nvSpPr>
        <p:spPr>
          <a:xfrm>
            <a:off x="7808249" y="1120140"/>
            <a:ext cx="13480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30"/>
          <p:cNvSpPr/>
          <p:nvPr/>
        </p:nvSpPr>
        <p:spPr>
          <a:xfrm>
            <a:off x="9858216" y="1163995"/>
            <a:ext cx="233378" cy="1875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30"/>
          <p:cNvSpPr txBox="1"/>
          <p:nvPr/>
        </p:nvSpPr>
        <p:spPr>
          <a:xfrm>
            <a:off x="10091594" y="1115115"/>
            <a:ext cx="16999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Others : . . . . . . . . . 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30"/>
          <p:cNvSpPr/>
          <p:nvPr/>
        </p:nvSpPr>
        <p:spPr>
          <a:xfrm>
            <a:off x="491461" y="1165976"/>
            <a:ext cx="233378" cy="1875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si modul - 2">
  <p:cSld name="Isi modul - 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31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31"/>
          <p:cNvSpPr txBox="1">
            <a:spLocks noGrp="1"/>
          </p:cNvSpPr>
          <p:nvPr>
            <p:ph type="body" idx="1"/>
          </p:nvPr>
        </p:nvSpPr>
        <p:spPr>
          <a:xfrm>
            <a:off x="833432" y="2415880"/>
            <a:ext cx="10725160" cy="534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p131"/>
          <p:cNvSpPr>
            <a:spLocks noGrp="1"/>
          </p:cNvSpPr>
          <p:nvPr>
            <p:ph type="pic" idx="2"/>
          </p:nvPr>
        </p:nvSpPr>
        <p:spPr>
          <a:xfrm>
            <a:off x="4374356" y="3149396"/>
            <a:ext cx="3443287" cy="1828801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131"/>
          <p:cNvSpPr txBox="1">
            <a:spLocks noGrp="1"/>
          </p:cNvSpPr>
          <p:nvPr>
            <p:ph type="body" idx="3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3" name="Google Shape;483;p131"/>
          <p:cNvSpPr txBox="1">
            <a:spLocks noGrp="1"/>
          </p:cNvSpPr>
          <p:nvPr>
            <p:ph type="body" idx="4"/>
          </p:nvPr>
        </p:nvSpPr>
        <p:spPr>
          <a:xfrm>
            <a:off x="833432" y="5214931"/>
            <a:ext cx="10725160" cy="55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131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5" name="Google Shape;485;p131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31"/>
          <p:cNvSpPr txBox="1">
            <a:spLocks noGrp="1"/>
          </p:cNvSpPr>
          <p:nvPr>
            <p:ph type="body" idx="6"/>
          </p:nvPr>
        </p:nvSpPr>
        <p:spPr>
          <a:xfrm>
            <a:off x="833432" y="1793630"/>
            <a:ext cx="107017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7" name="Google Shape;487;p131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31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si modul - 3">
  <p:cSld name="Isi modul - 3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32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2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132"/>
          <p:cNvSpPr txBox="1">
            <a:spLocks noGrp="1"/>
          </p:cNvSpPr>
          <p:nvPr>
            <p:ph type="body" idx="2"/>
          </p:nvPr>
        </p:nvSpPr>
        <p:spPr>
          <a:xfrm>
            <a:off x="833428" y="2343146"/>
            <a:ext cx="10725160" cy="56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p132"/>
          <p:cNvSpPr txBox="1">
            <a:spLocks noGrp="1"/>
          </p:cNvSpPr>
          <p:nvPr>
            <p:ph type="body" idx="3"/>
          </p:nvPr>
        </p:nvSpPr>
        <p:spPr>
          <a:xfrm>
            <a:off x="833428" y="3128963"/>
            <a:ext cx="10725160" cy="255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132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32"/>
          <p:cNvSpPr txBox="1">
            <a:spLocks noGrp="1"/>
          </p:cNvSpPr>
          <p:nvPr>
            <p:ph type="body" idx="4"/>
          </p:nvPr>
        </p:nvSpPr>
        <p:spPr>
          <a:xfrm>
            <a:off x="833432" y="1793630"/>
            <a:ext cx="107017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p132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97" name="Google Shape;497;p132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32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33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3"/>
          <p:cNvSpPr txBox="1">
            <a:spLocks noGrp="1"/>
          </p:cNvSpPr>
          <p:nvPr>
            <p:ph type="body" idx="1"/>
          </p:nvPr>
        </p:nvSpPr>
        <p:spPr>
          <a:xfrm>
            <a:off x="833432" y="2356338"/>
            <a:ext cx="10701714" cy="3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2" name="Google Shape;502;p133"/>
          <p:cNvSpPr txBox="1">
            <a:spLocks noGrp="1"/>
          </p:cNvSpPr>
          <p:nvPr>
            <p:ph type="body" idx="2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3" name="Google Shape;503;p133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33"/>
          <p:cNvSpPr txBox="1">
            <a:spLocks noGrp="1"/>
          </p:cNvSpPr>
          <p:nvPr>
            <p:ph type="body" idx="3"/>
          </p:nvPr>
        </p:nvSpPr>
        <p:spPr>
          <a:xfrm>
            <a:off x="833432" y="1793630"/>
            <a:ext cx="107017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5" name="Google Shape;505;p133"/>
          <p:cNvSpPr txBox="1">
            <a:spLocks noGrp="1"/>
          </p:cNvSpPr>
          <p:nvPr>
            <p:ph type="body" idx="4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06" name="Google Shape;506;p133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33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layout">
  <p:cSld name="Summary layout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34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4"/>
          <p:cNvSpPr txBox="1">
            <a:spLocks noGrp="1"/>
          </p:cNvSpPr>
          <p:nvPr>
            <p:ph type="body" idx="1"/>
          </p:nvPr>
        </p:nvSpPr>
        <p:spPr>
          <a:xfrm>
            <a:off x="833432" y="2403231"/>
            <a:ext cx="10753731" cy="3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" name="Google Shape;511;p134"/>
          <p:cNvSpPr txBox="1">
            <a:spLocks noGrp="1"/>
          </p:cNvSpPr>
          <p:nvPr>
            <p:ph type="body" idx="2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2" name="Google Shape;512;p134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34"/>
          <p:cNvSpPr txBox="1">
            <a:spLocks noGrp="1"/>
          </p:cNvSpPr>
          <p:nvPr>
            <p:ph type="body" idx="3"/>
          </p:nvPr>
        </p:nvSpPr>
        <p:spPr>
          <a:xfrm>
            <a:off x="833432" y="1793630"/>
            <a:ext cx="107017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" name="Google Shape;514;p134"/>
          <p:cNvSpPr txBox="1">
            <a:spLocks noGrp="1"/>
          </p:cNvSpPr>
          <p:nvPr>
            <p:ph type="body" idx="4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5" name="Google Shape;515;p134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34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Divider 2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9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79"/>
          <p:cNvSpPr>
            <a:spLocks noGrp="1"/>
          </p:cNvSpPr>
          <p:nvPr>
            <p:ph type="pic" idx="2"/>
          </p:nvPr>
        </p:nvSpPr>
        <p:spPr>
          <a:xfrm>
            <a:off x="833432" y="1289050"/>
            <a:ext cx="4705350" cy="42799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79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79"/>
          <p:cNvSpPr txBox="1">
            <a:spLocks noGrp="1"/>
          </p:cNvSpPr>
          <p:nvPr>
            <p:ph type="title"/>
          </p:nvPr>
        </p:nvSpPr>
        <p:spPr>
          <a:xfrm>
            <a:off x="6095999" y="2925099"/>
            <a:ext cx="5374303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9"/>
          <p:cNvSpPr txBox="1">
            <a:spLocks noGrp="1"/>
          </p:cNvSpPr>
          <p:nvPr>
            <p:ph type="body" idx="3"/>
          </p:nvPr>
        </p:nvSpPr>
        <p:spPr>
          <a:xfrm>
            <a:off x="6084251" y="3716215"/>
            <a:ext cx="538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9"/>
          <p:cNvSpPr txBox="1">
            <a:spLocks noGrp="1"/>
          </p:cNvSpPr>
          <p:nvPr>
            <p:ph type="body" idx="4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79"/>
          <p:cNvSpPr/>
          <p:nvPr/>
        </p:nvSpPr>
        <p:spPr>
          <a:xfrm>
            <a:off x="-1118894" y="188182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1F2952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9"/>
          <p:cNvSpPr/>
          <p:nvPr/>
        </p:nvSpPr>
        <p:spPr>
          <a:xfrm>
            <a:off x="-1118895" y="1415484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279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9"/>
          <p:cNvSpPr/>
          <p:nvPr/>
        </p:nvSpPr>
        <p:spPr>
          <a:xfrm>
            <a:off x="-1118895" y="2642786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9697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9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79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9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5"/>
          <p:cNvSpPr txBox="1">
            <a:spLocks noGrp="1"/>
          </p:cNvSpPr>
          <p:nvPr>
            <p:ph type="body" idx="1"/>
          </p:nvPr>
        </p:nvSpPr>
        <p:spPr>
          <a:xfrm>
            <a:off x="6095999" y="2391508"/>
            <a:ext cx="5462593" cy="330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9" name="Google Shape;519;p135"/>
          <p:cNvSpPr txBox="1">
            <a:spLocks noGrp="1"/>
          </p:cNvSpPr>
          <p:nvPr>
            <p:ph type="body" idx="2"/>
          </p:nvPr>
        </p:nvSpPr>
        <p:spPr>
          <a:xfrm>
            <a:off x="833432" y="2391509"/>
            <a:ext cx="4931264" cy="330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0" name="Google Shape;520;p135"/>
          <p:cNvSpPr txBox="1">
            <a:spLocks noGrp="1"/>
          </p:cNvSpPr>
          <p:nvPr>
            <p:ph type="body" idx="3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135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135"/>
          <p:cNvSpPr txBox="1">
            <a:spLocks noGrp="1"/>
          </p:cNvSpPr>
          <p:nvPr>
            <p:ph type="body" idx="4"/>
          </p:nvPr>
        </p:nvSpPr>
        <p:spPr>
          <a:xfrm>
            <a:off x="833432" y="1793630"/>
            <a:ext cx="10725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135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p135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135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35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36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6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136"/>
          <p:cNvSpPr txBox="1">
            <a:spLocks noGrp="1"/>
          </p:cNvSpPr>
          <p:nvPr>
            <p:ph type="title"/>
          </p:nvPr>
        </p:nvSpPr>
        <p:spPr>
          <a:xfrm>
            <a:off x="745143" y="2925099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36"/>
          <p:cNvSpPr txBox="1">
            <a:spLocks noGrp="1"/>
          </p:cNvSpPr>
          <p:nvPr>
            <p:ph type="body" idx="2"/>
          </p:nvPr>
        </p:nvSpPr>
        <p:spPr>
          <a:xfrm>
            <a:off x="721696" y="3716215"/>
            <a:ext cx="107486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2" name="Google Shape;532;p136"/>
          <p:cNvSpPr txBox="1">
            <a:spLocks noGrp="1"/>
          </p:cNvSpPr>
          <p:nvPr>
            <p:ph type="body" idx="3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3" name="Google Shape;533;p136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36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st layout">
  <p:cSld name="1_Test layout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7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7"/>
          <p:cNvSpPr txBox="1">
            <a:spLocks noGrp="1"/>
          </p:cNvSpPr>
          <p:nvPr>
            <p:ph type="body" idx="1"/>
          </p:nvPr>
        </p:nvSpPr>
        <p:spPr>
          <a:xfrm>
            <a:off x="808039" y="1035050"/>
            <a:ext cx="10787064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137"/>
          <p:cNvSpPr txBox="1">
            <a:spLocks noGrp="1"/>
          </p:cNvSpPr>
          <p:nvPr>
            <p:ph type="body" idx="2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137"/>
          <p:cNvSpPr txBox="1">
            <a:spLocks noGrp="1"/>
          </p:cNvSpPr>
          <p:nvPr>
            <p:ph type="body" idx="3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0" name="Google Shape;540;p137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37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38"/>
          <p:cNvSpPr txBox="1">
            <a:spLocks noGrp="1"/>
          </p:cNvSpPr>
          <p:nvPr>
            <p:ph type="title"/>
          </p:nvPr>
        </p:nvSpPr>
        <p:spPr>
          <a:xfrm>
            <a:off x="800100" y="1035050"/>
            <a:ext cx="10787064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138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38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6" name="Google Shape;546;p138"/>
          <p:cNvGraphicFramePr/>
          <p:nvPr/>
        </p:nvGraphicFramePr>
        <p:xfrm>
          <a:off x="833438" y="19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{E93D7A7F-50EA-4905-826A-612DAD821CAF}</a:tableStyleId>
              </a:tblPr>
              <a:tblGrid>
                <a:gridCol w="205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Pathway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Sub-pathway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Competency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Key element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4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9525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Aprproval</a:t>
                      </a:r>
                      <a:endParaRPr sz="12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266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47" name="Google Shape;547;p138"/>
          <p:cNvSpPr txBox="1">
            <a:spLocks noGrp="1"/>
          </p:cNvSpPr>
          <p:nvPr>
            <p:ph type="body" idx="1"/>
          </p:nvPr>
        </p:nvSpPr>
        <p:spPr>
          <a:xfrm>
            <a:off x="2893088" y="1950375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p138"/>
          <p:cNvSpPr txBox="1">
            <a:spLocks noGrp="1"/>
          </p:cNvSpPr>
          <p:nvPr>
            <p:ph type="body" idx="2"/>
          </p:nvPr>
        </p:nvSpPr>
        <p:spPr>
          <a:xfrm>
            <a:off x="2893088" y="2310890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138"/>
          <p:cNvSpPr txBox="1">
            <a:spLocks noGrp="1"/>
          </p:cNvSpPr>
          <p:nvPr>
            <p:ph type="body" idx="3"/>
          </p:nvPr>
        </p:nvSpPr>
        <p:spPr>
          <a:xfrm>
            <a:off x="2893088" y="2682980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138"/>
          <p:cNvSpPr txBox="1">
            <a:spLocks noGrp="1"/>
          </p:cNvSpPr>
          <p:nvPr>
            <p:ph type="body" idx="4"/>
          </p:nvPr>
        </p:nvSpPr>
        <p:spPr>
          <a:xfrm>
            <a:off x="2893088" y="3020345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p138"/>
          <p:cNvSpPr txBox="1">
            <a:spLocks noGrp="1"/>
          </p:cNvSpPr>
          <p:nvPr>
            <p:ph type="body" idx="5"/>
          </p:nvPr>
        </p:nvSpPr>
        <p:spPr>
          <a:xfrm>
            <a:off x="2893088" y="3357710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2" name="Google Shape;552;p138"/>
          <p:cNvSpPr txBox="1">
            <a:spLocks noGrp="1"/>
          </p:cNvSpPr>
          <p:nvPr>
            <p:ph type="body" idx="6"/>
          </p:nvPr>
        </p:nvSpPr>
        <p:spPr>
          <a:xfrm>
            <a:off x="2893088" y="3729799"/>
            <a:ext cx="8642350" cy="58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 b="1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3" name="Google Shape;553;p138"/>
          <p:cNvSpPr txBox="1">
            <a:spLocks noGrp="1"/>
          </p:cNvSpPr>
          <p:nvPr>
            <p:ph type="body" idx="7"/>
          </p:nvPr>
        </p:nvSpPr>
        <p:spPr>
          <a:xfrm>
            <a:off x="2893088" y="4344961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4" name="Google Shape;554;p138"/>
          <p:cNvSpPr txBox="1">
            <a:spLocks noGrp="1"/>
          </p:cNvSpPr>
          <p:nvPr>
            <p:ph type="body" idx="8"/>
          </p:nvPr>
        </p:nvSpPr>
        <p:spPr>
          <a:xfrm>
            <a:off x="2893088" y="4693901"/>
            <a:ext cx="864235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5" name="Google Shape;555;p138"/>
          <p:cNvSpPr txBox="1">
            <a:spLocks noGrp="1"/>
          </p:cNvSpPr>
          <p:nvPr>
            <p:ph type="body" idx="9"/>
          </p:nvPr>
        </p:nvSpPr>
        <p:spPr>
          <a:xfrm>
            <a:off x="2893088" y="5042841"/>
            <a:ext cx="8642350" cy="65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 b="1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7" name="Google Shape;557;p139"/>
          <p:cNvGraphicFramePr/>
          <p:nvPr/>
        </p:nvGraphicFramePr>
        <p:xfrm>
          <a:off x="833439" y="1091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{E93D7A7F-50EA-4905-826A-612DAD821CAF}</a:tableStyleId>
              </a:tblPr>
              <a:tblGrid>
                <a:gridCol w="224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 pembelajaran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Deskripsi modul</a:t>
                      </a: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Enabling Learning Objective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Daftar Topik</a:t>
                      </a: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Keywords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58" name="Google Shape;558;p139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39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39"/>
          <p:cNvSpPr txBox="1">
            <a:spLocks noGrp="1"/>
          </p:cNvSpPr>
          <p:nvPr>
            <p:ph type="body" idx="1"/>
          </p:nvPr>
        </p:nvSpPr>
        <p:spPr>
          <a:xfrm>
            <a:off x="3113007" y="1198749"/>
            <a:ext cx="8357504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p139"/>
          <p:cNvSpPr txBox="1">
            <a:spLocks noGrp="1"/>
          </p:cNvSpPr>
          <p:nvPr>
            <p:ph type="body" idx="2"/>
          </p:nvPr>
        </p:nvSpPr>
        <p:spPr>
          <a:xfrm>
            <a:off x="3113007" y="1650900"/>
            <a:ext cx="8357504" cy="55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2" name="Google Shape;562;p139"/>
          <p:cNvSpPr txBox="1">
            <a:spLocks noGrp="1"/>
          </p:cNvSpPr>
          <p:nvPr>
            <p:ph type="body" idx="3"/>
          </p:nvPr>
        </p:nvSpPr>
        <p:spPr>
          <a:xfrm>
            <a:off x="3113007" y="2324021"/>
            <a:ext cx="8357504" cy="65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3" name="Google Shape;563;p139"/>
          <p:cNvSpPr txBox="1">
            <a:spLocks noGrp="1"/>
          </p:cNvSpPr>
          <p:nvPr>
            <p:ph type="body" idx="4"/>
          </p:nvPr>
        </p:nvSpPr>
        <p:spPr>
          <a:xfrm>
            <a:off x="3113007" y="3068200"/>
            <a:ext cx="8357504" cy="81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4" name="Google Shape;564;p139"/>
          <p:cNvSpPr txBox="1">
            <a:spLocks noGrp="1"/>
          </p:cNvSpPr>
          <p:nvPr>
            <p:ph type="body" idx="5"/>
          </p:nvPr>
        </p:nvSpPr>
        <p:spPr>
          <a:xfrm>
            <a:off x="3113007" y="4033367"/>
            <a:ext cx="8357504" cy="126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  <a:defRPr sz="12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40"/>
          <p:cNvSpPr txBox="1">
            <a:spLocks noGrp="1"/>
          </p:cNvSpPr>
          <p:nvPr>
            <p:ph type="title"/>
          </p:nvPr>
        </p:nvSpPr>
        <p:spPr>
          <a:xfrm>
            <a:off x="800100" y="772358"/>
            <a:ext cx="10787064" cy="38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567" name="Google Shape;567;p140"/>
          <p:cNvGraphicFramePr/>
          <p:nvPr/>
        </p:nvGraphicFramePr>
        <p:xfrm>
          <a:off x="800102" y="19547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{E93D7A7F-50EA-4905-826A-612DAD821CAF}</a:tableStyleId>
              </a:tblPr>
              <a:tblGrid>
                <a:gridCol w="519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OBJECTIVE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A5A5A5"/>
                          </a:solidFill>
                        </a:rPr>
                        <a:t>Deskripsi</a:t>
                      </a: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8" name="Google Shape;568;p140"/>
          <p:cNvGraphicFramePr/>
          <p:nvPr/>
        </p:nvGraphicFramePr>
        <p:xfrm>
          <a:off x="800100" y="30610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{E93D7A7F-50EA-4905-826A-612DAD821CAF}</a:tableStyleId>
              </a:tblPr>
              <a:tblGrid>
                <a:gridCol w="519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OVERVIEW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A5A5A5"/>
                          </a:solidFill>
                        </a:rPr>
                        <a:t>Deskripsi</a:t>
                      </a: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9" name="Google Shape;569;p140"/>
          <p:cNvGraphicFramePr/>
          <p:nvPr/>
        </p:nvGraphicFramePr>
        <p:xfrm>
          <a:off x="800100" y="427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{E93D7A7F-50EA-4905-826A-612DAD821CAF}</a:tableStyleId>
              </a:tblPr>
              <a:tblGrid>
                <a:gridCol w="519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PERALATAN YANG DIBUTUHKAN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A5A5A5"/>
                          </a:solidFill>
                        </a:rPr>
                        <a:t>Deskripsi</a:t>
                      </a: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70" name="Google Shape;570;p140"/>
          <p:cNvGraphicFramePr/>
          <p:nvPr/>
        </p:nvGraphicFramePr>
        <p:xfrm>
          <a:off x="6196615" y="19547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{E93D7A7F-50EA-4905-826A-612DAD821CAF}</a:tableStyleId>
              </a:tblPr>
              <a:tblGrid>
                <a:gridCol w="53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PERSIAPAN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5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A5A5A5"/>
                          </a:solidFill>
                        </a:rPr>
                        <a:t>Deskripsi</a:t>
                      </a: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71" name="Google Shape;571;p140"/>
          <p:cNvGraphicFramePr/>
          <p:nvPr/>
        </p:nvGraphicFramePr>
        <p:xfrm>
          <a:off x="6196615" y="4199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{E93D7A7F-50EA-4905-826A-612DAD821CAF}</a:tableStyleId>
              </a:tblPr>
              <a:tblGrid>
                <a:gridCol w="53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DIRECTION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2796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A5A5A5"/>
                          </a:solidFill>
                        </a:rPr>
                        <a:t>Deskripsi</a:t>
                      </a:r>
                      <a:endParaRPr sz="1400" u="none" strike="noStrike" cap="none">
                        <a:solidFill>
                          <a:srgbClr val="A5A5A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72" name="Google Shape;572;p140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40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si modul - 1">
  <p:cSld name="Isi modul - 1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0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0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0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80"/>
          <p:cNvSpPr>
            <a:spLocks noGrp="1"/>
          </p:cNvSpPr>
          <p:nvPr>
            <p:ph type="pic" idx="2"/>
          </p:nvPr>
        </p:nvSpPr>
        <p:spPr>
          <a:xfrm>
            <a:off x="4474368" y="2357072"/>
            <a:ext cx="3443287" cy="1828801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80"/>
          <p:cNvSpPr txBox="1">
            <a:spLocks noGrp="1"/>
          </p:cNvSpPr>
          <p:nvPr>
            <p:ph type="body" idx="3"/>
          </p:nvPr>
        </p:nvSpPr>
        <p:spPr>
          <a:xfrm>
            <a:off x="833432" y="4337537"/>
            <a:ext cx="10888662" cy="202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0"/>
          <p:cNvSpPr txBox="1">
            <a:spLocks noGrp="1"/>
          </p:cNvSpPr>
          <p:nvPr>
            <p:ph type="body" idx="4"/>
          </p:nvPr>
        </p:nvSpPr>
        <p:spPr>
          <a:xfrm>
            <a:off x="833432" y="1793630"/>
            <a:ext cx="107017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0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80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0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0"/>
          <p:cNvSpPr/>
          <p:nvPr/>
        </p:nvSpPr>
        <p:spPr>
          <a:xfrm>
            <a:off x="-1118894" y="188182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1F2952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0"/>
          <p:cNvSpPr/>
          <p:nvPr/>
        </p:nvSpPr>
        <p:spPr>
          <a:xfrm>
            <a:off x="-1118895" y="1415484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279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0"/>
          <p:cNvSpPr/>
          <p:nvPr/>
        </p:nvSpPr>
        <p:spPr>
          <a:xfrm>
            <a:off x="-1118895" y="2642786"/>
            <a:ext cx="964641" cy="964641"/>
          </a:xfrm>
          <a:prstGeom prst="roundRect">
            <a:avLst>
              <a:gd name="adj" fmla="val 16667"/>
            </a:avLst>
          </a:prstGeom>
          <a:solidFill>
            <a:srgbClr val="9697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0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si modul - 2">
  <p:cSld name="Isi modul - 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4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84"/>
          <p:cNvSpPr txBox="1">
            <a:spLocks noGrp="1"/>
          </p:cNvSpPr>
          <p:nvPr>
            <p:ph type="body" idx="1"/>
          </p:nvPr>
        </p:nvSpPr>
        <p:spPr>
          <a:xfrm>
            <a:off x="833432" y="2415880"/>
            <a:ext cx="10725160" cy="534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4"/>
          <p:cNvSpPr>
            <a:spLocks noGrp="1"/>
          </p:cNvSpPr>
          <p:nvPr>
            <p:ph type="pic" idx="2"/>
          </p:nvPr>
        </p:nvSpPr>
        <p:spPr>
          <a:xfrm>
            <a:off x="4374356" y="3149396"/>
            <a:ext cx="3443287" cy="1828801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84"/>
          <p:cNvSpPr txBox="1">
            <a:spLocks noGrp="1"/>
          </p:cNvSpPr>
          <p:nvPr>
            <p:ph type="body" idx="3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4"/>
          <p:cNvSpPr txBox="1">
            <a:spLocks noGrp="1"/>
          </p:cNvSpPr>
          <p:nvPr>
            <p:ph type="body" idx="4"/>
          </p:nvPr>
        </p:nvSpPr>
        <p:spPr>
          <a:xfrm>
            <a:off x="833432" y="5214931"/>
            <a:ext cx="10725160" cy="55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4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84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4"/>
          <p:cNvSpPr txBox="1">
            <a:spLocks noGrp="1"/>
          </p:cNvSpPr>
          <p:nvPr>
            <p:ph type="body" idx="6"/>
          </p:nvPr>
        </p:nvSpPr>
        <p:spPr>
          <a:xfrm>
            <a:off x="833432" y="1793630"/>
            <a:ext cx="107017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7" name="Google Shape;67;p84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84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4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si modul - 3">
  <p:cSld name="Isi modul - 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5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5"/>
          <p:cNvSpPr txBox="1">
            <a:spLocks noGrp="1"/>
          </p:cNvSpPr>
          <p:nvPr>
            <p:ph type="body" idx="1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85"/>
          <p:cNvSpPr txBox="1">
            <a:spLocks noGrp="1"/>
          </p:cNvSpPr>
          <p:nvPr>
            <p:ph type="body" idx="2"/>
          </p:nvPr>
        </p:nvSpPr>
        <p:spPr>
          <a:xfrm>
            <a:off x="833428" y="2343146"/>
            <a:ext cx="10725160" cy="56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85"/>
          <p:cNvSpPr txBox="1">
            <a:spLocks noGrp="1"/>
          </p:cNvSpPr>
          <p:nvPr>
            <p:ph type="body" idx="3"/>
          </p:nvPr>
        </p:nvSpPr>
        <p:spPr>
          <a:xfrm>
            <a:off x="833428" y="3128963"/>
            <a:ext cx="10725160" cy="255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85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5"/>
          <p:cNvSpPr txBox="1">
            <a:spLocks noGrp="1"/>
          </p:cNvSpPr>
          <p:nvPr>
            <p:ph type="body" idx="4"/>
          </p:nvPr>
        </p:nvSpPr>
        <p:spPr>
          <a:xfrm>
            <a:off x="833432" y="1793630"/>
            <a:ext cx="107017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85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85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5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5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6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86"/>
          <p:cNvSpPr txBox="1">
            <a:spLocks noGrp="1"/>
          </p:cNvSpPr>
          <p:nvPr>
            <p:ph type="body" idx="1"/>
          </p:nvPr>
        </p:nvSpPr>
        <p:spPr>
          <a:xfrm>
            <a:off x="833432" y="2356338"/>
            <a:ext cx="10701714" cy="3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6"/>
          <p:cNvSpPr txBox="1">
            <a:spLocks noGrp="1"/>
          </p:cNvSpPr>
          <p:nvPr>
            <p:ph type="body" idx="2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86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6"/>
          <p:cNvSpPr txBox="1">
            <a:spLocks noGrp="1"/>
          </p:cNvSpPr>
          <p:nvPr>
            <p:ph type="body" idx="3"/>
          </p:nvPr>
        </p:nvSpPr>
        <p:spPr>
          <a:xfrm>
            <a:off x="833432" y="1793630"/>
            <a:ext cx="107017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86"/>
          <p:cNvSpPr txBox="1">
            <a:spLocks noGrp="1"/>
          </p:cNvSpPr>
          <p:nvPr>
            <p:ph type="body" idx="4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8" name="Google Shape;88;p86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6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6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layout">
  <p:cSld name="Summary layou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7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7"/>
          <p:cNvSpPr txBox="1">
            <a:spLocks noGrp="1"/>
          </p:cNvSpPr>
          <p:nvPr>
            <p:ph type="body" idx="1"/>
          </p:nvPr>
        </p:nvSpPr>
        <p:spPr>
          <a:xfrm>
            <a:off x="833432" y="2403231"/>
            <a:ext cx="10753731" cy="3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87"/>
          <p:cNvSpPr txBox="1">
            <a:spLocks noGrp="1"/>
          </p:cNvSpPr>
          <p:nvPr>
            <p:ph type="body" idx="2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87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7"/>
          <p:cNvSpPr txBox="1">
            <a:spLocks noGrp="1"/>
          </p:cNvSpPr>
          <p:nvPr>
            <p:ph type="body" idx="3"/>
          </p:nvPr>
        </p:nvSpPr>
        <p:spPr>
          <a:xfrm>
            <a:off x="833432" y="1793630"/>
            <a:ext cx="107017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87"/>
          <p:cNvSpPr txBox="1">
            <a:spLocks noGrp="1"/>
          </p:cNvSpPr>
          <p:nvPr>
            <p:ph type="body" idx="4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8" name="Google Shape;98;p87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87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7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8"/>
          <p:cNvSpPr txBox="1">
            <a:spLocks noGrp="1"/>
          </p:cNvSpPr>
          <p:nvPr>
            <p:ph type="body" idx="1"/>
          </p:nvPr>
        </p:nvSpPr>
        <p:spPr>
          <a:xfrm>
            <a:off x="6095999" y="2391508"/>
            <a:ext cx="5462593" cy="330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88"/>
          <p:cNvSpPr txBox="1">
            <a:spLocks noGrp="1"/>
          </p:cNvSpPr>
          <p:nvPr>
            <p:ph type="body" idx="2"/>
          </p:nvPr>
        </p:nvSpPr>
        <p:spPr>
          <a:xfrm>
            <a:off x="833432" y="2391509"/>
            <a:ext cx="4931264" cy="330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88"/>
          <p:cNvSpPr txBox="1">
            <a:spLocks noGrp="1"/>
          </p:cNvSpPr>
          <p:nvPr>
            <p:ph type="body" idx="3"/>
          </p:nvPr>
        </p:nvSpPr>
        <p:spPr>
          <a:xfrm>
            <a:off x="11558592" y="6360315"/>
            <a:ext cx="325430" cy="3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88"/>
          <p:cNvSpPr txBox="1">
            <a:spLocks noGrp="1"/>
          </p:cNvSpPr>
          <p:nvPr>
            <p:ph type="title"/>
          </p:nvPr>
        </p:nvSpPr>
        <p:spPr>
          <a:xfrm>
            <a:off x="833432" y="1002514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88"/>
          <p:cNvSpPr txBox="1">
            <a:spLocks noGrp="1"/>
          </p:cNvSpPr>
          <p:nvPr>
            <p:ph type="body" idx="4"/>
          </p:nvPr>
        </p:nvSpPr>
        <p:spPr>
          <a:xfrm>
            <a:off x="833432" y="1793630"/>
            <a:ext cx="10725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88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88"/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88" descr="Logo BUMN&#10;"/>
          <p:cNvPicPr preferRelativeResize="0"/>
          <p:nvPr/>
        </p:nvPicPr>
        <p:blipFill rotWithShape="1">
          <a:blip r:embed="rId2">
            <a:alphaModFix/>
          </a:blip>
          <a:srcRect t="-55713" b="-55713"/>
          <a:stretch/>
        </p:blipFill>
        <p:spPr>
          <a:xfrm>
            <a:off x="9786748" y="203377"/>
            <a:ext cx="1114597" cy="53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8"/>
          <p:cNvPicPr preferRelativeResize="0"/>
          <p:nvPr/>
        </p:nvPicPr>
        <p:blipFill rotWithShape="1">
          <a:blip r:embed="rId3">
            <a:alphaModFix/>
          </a:blip>
          <a:srcRect l="-9404" t="1349" r="1" b="-3416"/>
          <a:stretch/>
        </p:blipFill>
        <p:spPr>
          <a:xfrm>
            <a:off x="11027561" y="145157"/>
            <a:ext cx="815204" cy="53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8"/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6"/>
          <p:cNvSpPr txBox="1">
            <a:spLocks noGrp="1"/>
          </p:cNvSpPr>
          <p:nvPr>
            <p:ph type="title"/>
          </p:nvPr>
        </p:nvSpPr>
        <p:spPr>
          <a:xfrm>
            <a:off x="800100" y="1035050"/>
            <a:ext cx="10787064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6"/>
          <p:cNvSpPr txBox="1">
            <a:spLocks noGrp="1"/>
          </p:cNvSpPr>
          <p:nvPr>
            <p:ph type="body" idx="1"/>
          </p:nvPr>
        </p:nvSpPr>
        <p:spPr>
          <a:xfrm>
            <a:off x="800100" y="2007482"/>
            <a:ext cx="10787064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romanL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6"/>
          <p:cNvSpPr/>
          <p:nvPr/>
        </p:nvSpPr>
        <p:spPr>
          <a:xfrm>
            <a:off x="0" y="6504512"/>
            <a:ext cx="12192000" cy="35348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76"/>
          <p:cNvSpPr txBox="1">
            <a:spLocks noGrp="1"/>
          </p:cNvSpPr>
          <p:nvPr>
            <p:ph type="dt" idx="10"/>
          </p:nvPr>
        </p:nvSpPr>
        <p:spPr>
          <a:xfrm>
            <a:off x="160908" y="60300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3"/>
          <p:cNvSpPr txBox="1">
            <a:spLocks noGrp="1"/>
          </p:cNvSpPr>
          <p:nvPr>
            <p:ph type="title"/>
          </p:nvPr>
        </p:nvSpPr>
        <p:spPr>
          <a:xfrm>
            <a:off x="800100" y="1035050"/>
            <a:ext cx="10787064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body" idx="1"/>
          </p:nvPr>
        </p:nvSpPr>
        <p:spPr>
          <a:xfrm>
            <a:off x="800100" y="2007482"/>
            <a:ext cx="10787064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romanL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43"/>
          <p:cNvSpPr/>
          <p:nvPr/>
        </p:nvSpPr>
        <p:spPr>
          <a:xfrm>
            <a:off x="0" y="6504512"/>
            <a:ext cx="12192000" cy="35348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3"/>
          <p:cNvSpPr txBox="1">
            <a:spLocks noGrp="1"/>
          </p:cNvSpPr>
          <p:nvPr>
            <p:ph type="dt" idx="10"/>
          </p:nvPr>
        </p:nvSpPr>
        <p:spPr>
          <a:xfrm>
            <a:off x="160908" y="60300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707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8"/>
          <p:cNvSpPr txBox="1">
            <a:spLocks noGrp="1"/>
          </p:cNvSpPr>
          <p:nvPr>
            <p:ph type="title"/>
          </p:nvPr>
        </p:nvSpPr>
        <p:spPr>
          <a:xfrm>
            <a:off x="800100" y="1035050"/>
            <a:ext cx="10787064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118"/>
          <p:cNvSpPr txBox="1">
            <a:spLocks noGrp="1"/>
          </p:cNvSpPr>
          <p:nvPr>
            <p:ph type="body" idx="1"/>
          </p:nvPr>
        </p:nvSpPr>
        <p:spPr>
          <a:xfrm>
            <a:off x="800100" y="2007482"/>
            <a:ext cx="10787064" cy="36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romanLcPeriod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4" name="Google Shape;404;p118"/>
          <p:cNvSpPr/>
          <p:nvPr/>
        </p:nvSpPr>
        <p:spPr>
          <a:xfrm>
            <a:off x="0" y="6504512"/>
            <a:ext cx="12192000" cy="35348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8"/>
          <p:cNvSpPr txBox="1">
            <a:spLocks noGrp="1"/>
          </p:cNvSpPr>
          <p:nvPr>
            <p:ph type="dt" idx="10"/>
          </p:nvPr>
        </p:nvSpPr>
        <p:spPr>
          <a:xfrm>
            <a:off x="160908" y="60300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opedia.com/definition/25330/flatdatabase#:~:text=Explains%20Flat%20Data%20ase-,What%20Does%20Flat%20Database%20Mean%3F,such%20as%20tabs%20or%20commas/" TargetMode="External"/><Relationship Id="rId3" Type="http://schemas.openxmlformats.org/officeDocument/2006/relationships/hyperlink" Target="https://study.com/learn/lesson/what-is-flat-file-database.html/" TargetMode="External"/><Relationship Id="rId7" Type="http://schemas.openxmlformats.org/officeDocument/2006/relationships/hyperlink" Target="https://cerdasco.com/kustomisasi-massal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fivetran.com/blog/what-is-a-database/" TargetMode="External"/><Relationship Id="rId5" Type="http://schemas.openxmlformats.org/officeDocument/2006/relationships/hyperlink" Target="https://www.ekrut.com/media/data-warehouse-adalah/" TargetMode="External"/><Relationship Id="rId4" Type="http://schemas.openxmlformats.org/officeDocument/2006/relationships/hyperlink" Target="https://www.kompasiana.com/delfi.chairia/551852a9a333118207b664ea/mass-customization-pengertian-dan-pendekatan/" TargetMode="External"/><Relationship Id="rId9" Type="http://schemas.openxmlformats.org/officeDocument/2006/relationships/hyperlink" Target="https://www.dicoding.com/blog/apa-itu-data-mining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"/>
          <p:cNvSpPr txBox="1">
            <a:spLocks noGrp="1"/>
          </p:cNvSpPr>
          <p:nvPr>
            <p:ph type="title"/>
          </p:nvPr>
        </p:nvSpPr>
        <p:spPr>
          <a:xfrm>
            <a:off x="5876544" y="1720594"/>
            <a:ext cx="6007342" cy="34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67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endParaRPr sz="16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"/>
          <p:cNvSpPr txBox="1">
            <a:spLocks noGrp="1"/>
          </p:cNvSpPr>
          <p:nvPr>
            <p:ph type="body" idx="1"/>
          </p:nvPr>
        </p:nvSpPr>
        <p:spPr>
          <a:xfrm>
            <a:off x="0" y="6503193"/>
            <a:ext cx="2749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Last Update : 29 November 2023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288" y="927728"/>
            <a:ext cx="5456712" cy="545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715" name="Google Shape;715;p12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Mining</a:t>
            </a:r>
            <a:endParaRPr/>
          </a:p>
        </p:txBody>
      </p:sp>
      <p:sp>
        <p:nvSpPr>
          <p:cNvPr id="716" name="Google Shape;716;p12"/>
          <p:cNvSpPr txBox="1"/>
          <p:nvPr/>
        </p:nvSpPr>
        <p:spPr>
          <a:xfrm>
            <a:off x="850980" y="1085051"/>
            <a:ext cx="105075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Proses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mining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dapat dilakukan menggunakan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dengan bantuan perhitungan statistika, matematika, ataupun teknologi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Artificial Intelligence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(AI).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mining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disebut juga dengan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Knowledge Discovery in Database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(KDD).</a:t>
            </a:r>
            <a:endParaRPr sz="16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2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&amp; Handayani, M 2021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2"/>
          <p:cNvSpPr txBox="1"/>
          <p:nvPr/>
        </p:nvSpPr>
        <p:spPr>
          <a:xfrm>
            <a:off x="6105553" y="2359594"/>
            <a:ext cx="5039678" cy="15696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Proses olah data secara statistik yang bertujuan untuk  mengekstrak informasi penting pada data, seperti perilaku pelanggan maupun tren pasar.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2"/>
          <p:cNvSpPr/>
          <p:nvPr/>
        </p:nvSpPr>
        <p:spPr>
          <a:xfrm>
            <a:off x="6105553" y="4131428"/>
            <a:ext cx="5039678" cy="1528876"/>
          </a:xfrm>
          <a:prstGeom prst="foldedCorner">
            <a:avLst>
              <a:gd name="adj" fmla="val 16667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Terdapat 4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modeling technique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yang populer untuk digunakan dalam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antara lain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models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rule induction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918" y="2067620"/>
            <a:ext cx="3981810" cy="4020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" name="Google Shape;721;p12"/>
          <p:cNvGrpSpPr/>
          <p:nvPr/>
        </p:nvGrpSpPr>
        <p:grpSpPr>
          <a:xfrm>
            <a:off x="7851150" y="781038"/>
            <a:ext cx="3507417" cy="298562"/>
            <a:chOff x="7851150" y="933438"/>
            <a:chExt cx="3507417" cy="298562"/>
          </a:xfrm>
        </p:grpSpPr>
        <p:sp>
          <p:nvSpPr>
            <p:cNvPr id="722" name="Google Shape;722;p12"/>
            <p:cNvSpPr/>
            <p:nvPr/>
          </p:nvSpPr>
          <p:spPr>
            <a:xfrm>
              <a:off x="7851150" y="933438"/>
              <a:ext cx="621839" cy="298562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8518597" y="933438"/>
              <a:ext cx="700705" cy="29856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Relational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9264910" y="933438"/>
              <a:ext cx="758763" cy="29856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Warehouse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10069281" y="933438"/>
              <a:ext cx="621839" cy="298562"/>
            </a:xfrm>
            <a:prstGeom prst="roundRect">
              <a:avLst>
                <a:gd name="adj" fmla="val 16667"/>
              </a:avLst>
            </a:prstGeom>
            <a:solidFill>
              <a:srgbClr val="1F29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10736728" y="933438"/>
              <a:ext cx="621839" cy="29856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3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732" name="Google Shape;732;p13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Extranet</a:t>
            </a:r>
            <a:endParaRPr/>
          </a:p>
        </p:txBody>
      </p:sp>
      <p:sp>
        <p:nvSpPr>
          <p:cNvPr id="733" name="Google Shape;733;p13"/>
          <p:cNvSpPr txBox="1"/>
          <p:nvPr/>
        </p:nvSpPr>
        <p:spPr>
          <a:xfrm>
            <a:off x="850980" y="1098699"/>
            <a:ext cx="1050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Extranet mampu menciptakan jaringan antara pihak internal maupun eksternal perusahaan (klien, vendor, pemasok, mitra) untuk saling berkomunikasi.</a:t>
            </a:r>
            <a:endParaRPr sz="16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3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Teknokrat 2022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3"/>
          <p:cNvSpPr txBox="1"/>
          <p:nvPr/>
        </p:nvSpPr>
        <p:spPr>
          <a:xfrm>
            <a:off x="6096000" y="1866345"/>
            <a:ext cx="5039678" cy="1938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Extranet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Menggabungkan internet dengan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private network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(intranet). Pada umumnya, extranet digunakan untuk kolaborasi antar perusahaan dan memungkinkan pertukaran data secara aman.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3"/>
          <p:cNvSpPr/>
          <p:nvPr/>
        </p:nvSpPr>
        <p:spPr>
          <a:xfrm>
            <a:off x="6096000" y="4022179"/>
            <a:ext cx="5039678" cy="1528876"/>
          </a:xfrm>
          <a:prstGeom prst="foldedCorner">
            <a:avLst>
              <a:gd name="adj" fmla="val 16667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Extranet memfasilitasi pertukaran data skala besar antar perusahaan. Tidak hanya karyawan di dalam perusahaan, mitra perusahaan juga dapat mengakses data melalui extranet.</a:t>
            </a: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7" name="Google Shape;7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732" y="1771635"/>
            <a:ext cx="4320896" cy="42989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13"/>
          <p:cNvGrpSpPr/>
          <p:nvPr/>
        </p:nvGrpSpPr>
        <p:grpSpPr>
          <a:xfrm>
            <a:off x="7851150" y="781038"/>
            <a:ext cx="3507417" cy="298562"/>
            <a:chOff x="7851150" y="933438"/>
            <a:chExt cx="3507417" cy="298562"/>
          </a:xfrm>
        </p:grpSpPr>
        <p:sp>
          <p:nvSpPr>
            <p:cNvPr id="739" name="Google Shape;739;p13"/>
            <p:cNvSpPr/>
            <p:nvPr/>
          </p:nvSpPr>
          <p:spPr>
            <a:xfrm>
              <a:off x="7851150" y="933438"/>
              <a:ext cx="621839" cy="298562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8518597" y="933438"/>
              <a:ext cx="700705" cy="29856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Relational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9264910" y="933438"/>
              <a:ext cx="758763" cy="29856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Warehouse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10069281" y="933438"/>
              <a:ext cx="621839" cy="29856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10736728" y="933438"/>
              <a:ext cx="621839" cy="298562"/>
            </a:xfrm>
            <a:prstGeom prst="roundRect">
              <a:avLst>
                <a:gd name="adj" fmla="val 16667"/>
              </a:avLst>
            </a:prstGeom>
            <a:solidFill>
              <a:srgbClr val="1F29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749" name="Google Shape;749;p14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Merancang Customer Information System</a:t>
            </a:r>
            <a:endParaRPr/>
          </a:p>
        </p:txBody>
      </p:sp>
      <p:sp>
        <p:nvSpPr>
          <p:cNvPr id="750" name="Google Shape;750;p14"/>
          <p:cNvSpPr txBox="1"/>
          <p:nvPr/>
        </p:nvSpPr>
        <p:spPr>
          <a:xfrm>
            <a:off x="850980" y="1085051"/>
            <a:ext cx="105075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Kolaborasi antara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user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dengan divisi IT merupakan hal yang esensial dalam mendesain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information system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 perusahaan.</a:t>
            </a:r>
            <a:endParaRPr sz="16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4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&amp; Handayani, M 2021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4"/>
          <p:cNvSpPr/>
          <p:nvPr/>
        </p:nvSpPr>
        <p:spPr>
          <a:xfrm>
            <a:off x="4824109" y="3090151"/>
            <a:ext cx="2543782" cy="677698"/>
          </a:xfrm>
          <a:prstGeom prst="left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05A63"/>
              </a:gs>
              <a:gs pos="50000">
                <a:srgbClr val="18838F"/>
              </a:gs>
              <a:gs pos="100000">
                <a:srgbClr val="1D9DA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4"/>
          <p:cNvSpPr txBox="1"/>
          <p:nvPr/>
        </p:nvSpPr>
        <p:spPr>
          <a:xfrm>
            <a:off x="7262898" y="4296757"/>
            <a:ext cx="263824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Information Technology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(IT)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4" name="Google Shape;7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8708" y="2035769"/>
            <a:ext cx="2226623" cy="22266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5" name="Google Shape;755;p14"/>
          <p:cNvSpPr txBox="1"/>
          <p:nvPr/>
        </p:nvSpPr>
        <p:spPr>
          <a:xfrm>
            <a:off x="2988949" y="4296757"/>
            <a:ext cx="130628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user</a:t>
            </a:r>
            <a:endParaRPr sz="16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6" name="Google Shape;75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781" y="2092579"/>
            <a:ext cx="2226623" cy="22266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7" name="Google Shape;757;p14"/>
          <p:cNvSpPr/>
          <p:nvPr/>
        </p:nvSpPr>
        <p:spPr>
          <a:xfrm>
            <a:off x="1000125" y="4818653"/>
            <a:ext cx="10358442" cy="110067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Langkah awal dalam mendesain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information system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adalah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mempertemukan </a:t>
            </a:r>
            <a:r>
              <a:rPr lang="en-US" sz="1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user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 divisi IT untuk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menentukan objektif bisnis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user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berperan sebagai pihak yang mengetahui isu bisnis sedangkan IT berperan sebagai pihak yang mengetahui teknis sistem yang akan dikembangkan.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7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763" name="Google Shape;763;p67"/>
          <p:cNvSpPr txBox="1">
            <a:spLocks noGrp="1"/>
          </p:cNvSpPr>
          <p:nvPr>
            <p:ph type="title"/>
          </p:nvPr>
        </p:nvSpPr>
        <p:spPr>
          <a:xfrm>
            <a:off x="701715" y="527098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Panduan untuk Merancang CIS</a:t>
            </a:r>
            <a:endParaRPr/>
          </a:p>
        </p:txBody>
      </p:sp>
      <p:sp>
        <p:nvSpPr>
          <p:cNvPr id="764" name="Google Shape;764;p67"/>
          <p:cNvSpPr txBox="1"/>
          <p:nvPr/>
        </p:nvSpPr>
        <p:spPr>
          <a:xfrm>
            <a:off x="736273" y="1116945"/>
            <a:ext cx="105075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Beberapa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penting dibawah ini yang perlu diperhatikan ketika merancang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Information System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(CIS) yaitu:</a:t>
            </a:r>
            <a:endParaRPr sz="16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67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&amp; Handayani, M 2021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6" name="Google Shape;766;p67"/>
          <p:cNvGrpSpPr/>
          <p:nvPr/>
        </p:nvGrpSpPr>
        <p:grpSpPr>
          <a:xfrm>
            <a:off x="749987" y="2079519"/>
            <a:ext cx="2668207" cy="3605388"/>
            <a:chOff x="749987" y="1990619"/>
            <a:chExt cx="2668207" cy="3605388"/>
          </a:xfrm>
        </p:grpSpPr>
        <p:sp>
          <p:nvSpPr>
            <p:cNvPr id="767" name="Google Shape;767;p67"/>
            <p:cNvSpPr/>
            <p:nvPr/>
          </p:nvSpPr>
          <p:spPr>
            <a:xfrm>
              <a:off x="799482" y="2645146"/>
              <a:ext cx="2478308" cy="2950861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 staff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dengan </a:t>
              </a:r>
              <a:r>
                <a:rPr lang="en-US" sz="14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 user 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perlu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bekerja sama 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untuk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merancang sistem yang sesuai dengan kebutuhan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r>
                <a:rPr lang="en-US" sz="14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 Staff 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juga perlu membantu memberi saran mengenai limitasi teknologi dan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menjaga ekspektasi sistem yang realistis.</a:t>
              </a:r>
              <a:endPara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8" name="Google Shape;768;p67"/>
            <p:cNvGrpSpPr/>
            <p:nvPr/>
          </p:nvGrpSpPr>
          <p:grpSpPr>
            <a:xfrm>
              <a:off x="749987" y="1990619"/>
              <a:ext cx="2668207" cy="641267"/>
              <a:chOff x="749987" y="1990619"/>
              <a:chExt cx="2668207" cy="641267"/>
            </a:xfrm>
          </p:grpSpPr>
          <p:sp>
            <p:nvSpPr>
              <p:cNvPr id="769" name="Google Shape;769;p67"/>
              <p:cNvSpPr/>
              <p:nvPr/>
            </p:nvSpPr>
            <p:spPr>
              <a:xfrm>
                <a:off x="789638" y="1990619"/>
                <a:ext cx="2628556" cy="641267"/>
              </a:xfrm>
              <a:prstGeom prst="chevron">
                <a:avLst>
                  <a:gd name="adj" fmla="val 2592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Hindari </a:t>
                </a:r>
                <a:r>
                  <a:rPr lang="en-US" sz="1600" b="1" i="1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horizon syndrome</a:t>
                </a:r>
                <a:endParaRPr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67"/>
              <p:cNvSpPr/>
              <p:nvPr/>
            </p:nvSpPr>
            <p:spPr>
              <a:xfrm>
                <a:off x="749987" y="2107387"/>
                <a:ext cx="404373" cy="40036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1" name="Google Shape;771;p67"/>
          <p:cNvGrpSpPr/>
          <p:nvPr/>
        </p:nvGrpSpPr>
        <p:grpSpPr>
          <a:xfrm>
            <a:off x="3443267" y="2079519"/>
            <a:ext cx="2638938" cy="3605388"/>
            <a:chOff x="3443267" y="1990619"/>
            <a:chExt cx="2638938" cy="3605388"/>
          </a:xfrm>
        </p:grpSpPr>
        <p:sp>
          <p:nvSpPr>
            <p:cNvPr id="772" name="Google Shape;772;p67"/>
            <p:cNvSpPr/>
            <p:nvPr/>
          </p:nvSpPr>
          <p:spPr>
            <a:xfrm>
              <a:off x="3450793" y="2645146"/>
              <a:ext cx="2478308" cy="2950861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Tentukan objektif 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dari </a:t>
              </a:r>
              <a:r>
                <a:rPr lang="en-US" sz="14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customer information system 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(CIS)</a:t>
              </a:r>
              <a:r>
                <a:rPr lang="en-US" sz="14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yang dikembangkan. Selanjutnya,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identifikasi data 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yang dibutuhkan untuk mendukung analisis dan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identifikasi</a:t>
              </a:r>
              <a:r>
                <a:rPr lang="en-US" sz="14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tools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yang digunakan untuk menyediakan data.</a:t>
              </a: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3" name="Google Shape;773;p67"/>
            <p:cNvGrpSpPr/>
            <p:nvPr/>
          </p:nvGrpSpPr>
          <p:grpSpPr>
            <a:xfrm>
              <a:off x="3443267" y="1990619"/>
              <a:ext cx="2638938" cy="641267"/>
              <a:chOff x="3443267" y="1990619"/>
              <a:chExt cx="2638938" cy="641267"/>
            </a:xfrm>
          </p:grpSpPr>
          <p:sp>
            <p:nvSpPr>
              <p:cNvPr id="774" name="Google Shape;774;p67"/>
              <p:cNvSpPr/>
              <p:nvPr/>
            </p:nvSpPr>
            <p:spPr>
              <a:xfrm>
                <a:off x="3453649" y="1990619"/>
                <a:ext cx="2628556" cy="641267"/>
              </a:xfrm>
              <a:prstGeom prst="chevron">
                <a:avLst>
                  <a:gd name="adj" fmla="val 2592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Tujuan secara</a:t>
                </a:r>
                <a:endParaRPr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tertulis</a:t>
                </a:r>
                <a:endParaRPr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67"/>
              <p:cNvSpPr/>
              <p:nvPr/>
            </p:nvSpPr>
            <p:spPr>
              <a:xfrm>
                <a:off x="3443267" y="2107387"/>
                <a:ext cx="404373" cy="40036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6" name="Google Shape;776;p67"/>
          <p:cNvGrpSpPr/>
          <p:nvPr/>
        </p:nvGrpSpPr>
        <p:grpSpPr>
          <a:xfrm>
            <a:off x="6117660" y="2079519"/>
            <a:ext cx="2628556" cy="3605388"/>
            <a:chOff x="6117660" y="1990619"/>
            <a:chExt cx="2628556" cy="3605388"/>
          </a:xfrm>
        </p:grpSpPr>
        <p:sp>
          <p:nvSpPr>
            <p:cNvPr id="777" name="Google Shape;777;p67"/>
            <p:cNvSpPr/>
            <p:nvPr/>
          </p:nvSpPr>
          <p:spPr>
            <a:xfrm>
              <a:off x="6127504" y="2645146"/>
              <a:ext cx="2478308" cy="2950861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Pastikan seluruh tim terkait ikut serta pada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penentuan objektif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agar sistem yang dikembangkan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dapat memenuhi kebutuhan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pihak yang membutuhkan.</a:t>
              </a: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8" name="Google Shape;778;p67"/>
            <p:cNvGrpSpPr/>
            <p:nvPr/>
          </p:nvGrpSpPr>
          <p:grpSpPr>
            <a:xfrm>
              <a:off x="6117660" y="1990619"/>
              <a:ext cx="2628556" cy="641267"/>
              <a:chOff x="6117660" y="1990619"/>
              <a:chExt cx="2628556" cy="641267"/>
            </a:xfrm>
          </p:grpSpPr>
          <p:sp>
            <p:nvSpPr>
              <p:cNvPr id="779" name="Google Shape;779;p67"/>
              <p:cNvSpPr/>
              <p:nvPr/>
            </p:nvSpPr>
            <p:spPr>
              <a:xfrm>
                <a:off x="6117660" y="1990619"/>
                <a:ext cx="2628556" cy="641267"/>
              </a:xfrm>
              <a:prstGeom prst="chevron">
                <a:avLst>
                  <a:gd name="adj" fmla="val 2592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Libatkan pengguna utama</a:t>
                </a:r>
                <a:endParaRPr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67"/>
              <p:cNvSpPr/>
              <p:nvPr/>
            </p:nvSpPr>
            <p:spPr>
              <a:xfrm>
                <a:off x="6136547" y="2107387"/>
                <a:ext cx="404373" cy="40036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1" name="Google Shape;781;p67"/>
          <p:cNvGrpSpPr/>
          <p:nvPr/>
        </p:nvGrpSpPr>
        <p:grpSpPr>
          <a:xfrm>
            <a:off x="8781671" y="2084029"/>
            <a:ext cx="2628556" cy="3596369"/>
            <a:chOff x="8781671" y="1999638"/>
            <a:chExt cx="2628556" cy="3596369"/>
          </a:xfrm>
        </p:grpSpPr>
        <p:sp>
          <p:nvSpPr>
            <p:cNvPr id="782" name="Google Shape;782;p67"/>
            <p:cNvSpPr/>
            <p:nvPr/>
          </p:nvSpPr>
          <p:spPr>
            <a:xfrm>
              <a:off x="8791515" y="2645146"/>
              <a:ext cx="2478308" cy="2950861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Kembangkan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sistem yang sederhana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dan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mudah digunakan oleh </a:t>
              </a:r>
              <a:r>
                <a:rPr lang="en-US" sz="14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user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Pada umumnya, data yang diperlukan antara lain data pribadi </a:t>
              </a:r>
              <a:r>
                <a:rPr lang="en-US" sz="14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demografi, </a:t>
              </a:r>
              <a:r>
                <a:rPr lang="en-US" sz="14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purchase behavior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14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performance ratings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dan lainnya.</a:t>
              </a: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3" name="Google Shape;783;p67"/>
            <p:cNvGrpSpPr/>
            <p:nvPr/>
          </p:nvGrpSpPr>
          <p:grpSpPr>
            <a:xfrm>
              <a:off x="8781671" y="1999638"/>
              <a:ext cx="2628556" cy="641267"/>
              <a:chOff x="8781671" y="1999638"/>
              <a:chExt cx="2628556" cy="641267"/>
            </a:xfrm>
          </p:grpSpPr>
          <p:sp>
            <p:nvSpPr>
              <p:cNvPr id="784" name="Google Shape;784;p67"/>
              <p:cNvSpPr/>
              <p:nvPr/>
            </p:nvSpPr>
            <p:spPr>
              <a:xfrm>
                <a:off x="8781671" y="1999638"/>
                <a:ext cx="2628556" cy="641267"/>
              </a:xfrm>
              <a:prstGeom prst="chevron">
                <a:avLst>
                  <a:gd name="adj" fmla="val 2592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Tetap Sederhana</a:t>
                </a:r>
                <a:endParaRPr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67"/>
              <p:cNvSpPr/>
              <p:nvPr/>
            </p:nvSpPr>
            <p:spPr>
              <a:xfrm>
                <a:off x="8829826" y="2107387"/>
                <a:ext cx="404373" cy="40036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8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791" name="Google Shape;791;p18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Cara Mengumpulkan Informasi Pelanggan</a:t>
            </a:r>
            <a:endParaRPr/>
          </a:p>
        </p:txBody>
      </p:sp>
      <p:sp>
        <p:nvSpPr>
          <p:cNvPr id="792" name="Google Shape;792;p18"/>
          <p:cNvSpPr txBox="1"/>
          <p:nvPr/>
        </p:nvSpPr>
        <p:spPr>
          <a:xfrm>
            <a:off x="850980" y="1085051"/>
            <a:ext cx="1050758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Tujuan dari mengumpulkan informasi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adalah untuk membantu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mengembangkan sistem informasi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dapat memberikan gambaran kebutuhan setiap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Beberapa hal yang perlu diperhatikan untuk mendapatkan informasi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baik secara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offline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maupun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online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8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" name="Google Shape;794;p18"/>
          <p:cNvGrpSpPr/>
          <p:nvPr/>
        </p:nvGrpSpPr>
        <p:grpSpPr>
          <a:xfrm>
            <a:off x="1028495" y="2369608"/>
            <a:ext cx="10152556" cy="3662431"/>
            <a:chOff x="897389" y="1996048"/>
            <a:chExt cx="10152556" cy="3773406"/>
          </a:xfrm>
        </p:grpSpPr>
        <p:sp>
          <p:nvSpPr>
            <p:cNvPr id="795" name="Google Shape;795;p18"/>
            <p:cNvSpPr txBox="1"/>
            <p:nvPr/>
          </p:nvSpPr>
          <p:spPr>
            <a:xfrm rot="-5400000">
              <a:off x="549474" y="2867436"/>
              <a:ext cx="100360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Offline</a:t>
              </a:r>
              <a:endParaRPr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 txBox="1"/>
            <p:nvPr/>
          </p:nvSpPr>
          <p:spPr>
            <a:xfrm rot="-5400000">
              <a:off x="549473" y="4679823"/>
              <a:ext cx="100360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Online</a:t>
              </a:r>
              <a:endParaRPr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7" name="Google Shape;797;p18"/>
            <p:cNvGrpSpPr/>
            <p:nvPr/>
          </p:nvGrpSpPr>
          <p:grpSpPr>
            <a:xfrm>
              <a:off x="1257300" y="1996048"/>
              <a:ext cx="9792645" cy="3773406"/>
              <a:chOff x="1257300" y="1996048"/>
              <a:chExt cx="9792645" cy="3773406"/>
            </a:xfrm>
          </p:grpSpPr>
          <p:grpSp>
            <p:nvGrpSpPr>
              <p:cNvPr id="798" name="Google Shape;798;p18"/>
              <p:cNvGrpSpPr/>
              <p:nvPr/>
            </p:nvGrpSpPr>
            <p:grpSpPr>
              <a:xfrm>
                <a:off x="1257300" y="1996048"/>
                <a:ext cx="9792645" cy="1925897"/>
                <a:chOff x="1257300" y="1996048"/>
                <a:chExt cx="9792645" cy="1925897"/>
              </a:xfrm>
            </p:grpSpPr>
            <p:sp>
              <p:nvSpPr>
                <p:cNvPr id="799" name="Google Shape;799;p18"/>
                <p:cNvSpPr/>
                <p:nvPr/>
              </p:nvSpPr>
              <p:spPr>
                <a:xfrm>
                  <a:off x="1257300" y="2255584"/>
                  <a:ext cx="2591745" cy="1666361"/>
                </a:xfrm>
                <a:prstGeom prst="chevron">
                  <a:avLst>
                    <a:gd name="adj" fmla="val 12426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Membangun </a:t>
                  </a:r>
                  <a:r>
                    <a:rPr lang="en-US" sz="1600" b="1" i="1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database</a:t>
                  </a: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pelanggan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18"/>
                <p:cNvSpPr/>
                <p:nvPr/>
              </p:nvSpPr>
              <p:spPr>
                <a:xfrm>
                  <a:off x="3657600" y="2255584"/>
                  <a:ext cx="2591745" cy="1666361"/>
                </a:xfrm>
                <a:prstGeom prst="chevron">
                  <a:avLst>
                    <a:gd name="adj" fmla="val 12426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Survei pelanggan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18"/>
                <p:cNvSpPr/>
                <p:nvPr/>
              </p:nvSpPr>
              <p:spPr>
                <a:xfrm>
                  <a:off x="6057900" y="2255584"/>
                  <a:ext cx="2591745" cy="1666361"/>
                </a:xfrm>
                <a:prstGeom prst="chevron">
                  <a:avLst>
                    <a:gd name="adj" fmla="val 12426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1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Personal, in-depth interviewing</a:t>
                  </a:r>
                  <a:endParaRPr sz="1600" b="1" i="1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18"/>
                <p:cNvSpPr/>
                <p:nvPr/>
              </p:nvSpPr>
              <p:spPr>
                <a:xfrm>
                  <a:off x="8458200" y="2255584"/>
                  <a:ext cx="2591745" cy="1666361"/>
                </a:xfrm>
                <a:prstGeom prst="chevron">
                  <a:avLst>
                    <a:gd name="adj" fmla="val 12426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1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Frontline dialogue</a:t>
                  </a:r>
                  <a:endParaRPr sz="1600" b="1" i="1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18"/>
                <p:cNvSpPr/>
                <p:nvPr/>
              </p:nvSpPr>
              <p:spPr>
                <a:xfrm>
                  <a:off x="2191222" y="1996048"/>
                  <a:ext cx="476250" cy="476250"/>
                </a:xfrm>
                <a:prstGeom prst="ellipse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18"/>
                <p:cNvSpPr/>
                <p:nvPr/>
              </p:nvSpPr>
              <p:spPr>
                <a:xfrm>
                  <a:off x="4588663" y="1996048"/>
                  <a:ext cx="476250" cy="476250"/>
                </a:xfrm>
                <a:prstGeom prst="ellipse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18"/>
                <p:cNvSpPr/>
                <p:nvPr/>
              </p:nvSpPr>
              <p:spPr>
                <a:xfrm>
                  <a:off x="7001347" y="1996048"/>
                  <a:ext cx="476250" cy="476250"/>
                </a:xfrm>
                <a:prstGeom prst="ellipse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18"/>
                <p:cNvSpPr/>
                <p:nvPr/>
              </p:nvSpPr>
              <p:spPr>
                <a:xfrm>
                  <a:off x="9462259" y="1996048"/>
                  <a:ext cx="476250" cy="476250"/>
                </a:xfrm>
                <a:prstGeom prst="ellipse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07" name="Google Shape;807;p18"/>
              <p:cNvCxnSpPr/>
              <p:nvPr/>
            </p:nvCxnSpPr>
            <p:spPr>
              <a:xfrm>
                <a:off x="1283165" y="3955607"/>
                <a:ext cx="952941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265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808" name="Google Shape;808;p18"/>
              <p:cNvGrpSpPr/>
              <p:nvPr/>
            </p:nvGrpSpPr>
            <p:grpSpPr>
              <a:xfrm>
                <a:off x="1257300" y="4008049"/>
                <a:ext cx="9792645" cy="1761405"/>
                <a:chOff x="1257300" y="4103050"/>
                <a:chExt cx="9792645" cy="1761405"/>
              </a:xfrm>
            </p:grpSpPr>
            <p:sp>
              <p:nvSpPr>
                <p:cNvPr id="809" name="Google Shape;809;p18"/>
                <p:cNvSpPr/>
                <p:nvPr/>
              </p:nvSpPr>
              <p:spPr>
                <a:xfrm>
                  <a:off x="1257300" y="4103050"/>
                  <a:ext cx="2591745" cy="1633527"/>
                </a:xfrm>
                <a:prstGeom prst="chevron">
                  <a:avLst>
                    <a:gd name="adj" fmla="val 1242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1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Melacak traffic dan usage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p18"/>
                <p:cNvSpPr/>
                <p:nvPr/>
              </p:nvSpPr>
              <p:spPr>
                <a:xfrm>
                  <a:off x="3657600" y="4103050"/>
                  <a:ext cx="2591745" cy="1633527"/>
                </a:xfrm>
                <a:prstGeom prst="chevron">
                  <a:avLst>
                    <a:gd name="adj" fmla="val 1242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Melacak preferensi situs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18"/>
                <p:cNvSpPr/>
                <p:nvPr/>
              </p:nvSpPr>
              <p:spPr>
                <a:xfrm>
                  <a:off x="6057900" y="4103050"/>
                  <a:ext cx="2591745" cy="1633527"/>
                </a:xfrm>
                <a:prstGeom prst="chevron">
                  <a:avLst>
                    <a:gd name="adj" fmla="val 1242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Menangkap data pelanggan utama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18"/>
                <p:cNvSpPr/>
                <p:nvPr/>
              </p:nvSpPr>
              <p:spPr>
                <a:xfrm>
                  <a:off x="8458200" y="4103050"/>
                  <a:ext cx="2591745" cy="1633527"/>
                </a:xfrm>
                <a:prstGeom prst="chevron">
                  <a:avLst>
                    <a:gd name="adj" fmla="val 12426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Terus perbarui profil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18"/>
                <p:cNvSpPr/>
                <p:nvPr/>
              </p:nvSpPr>
              <p:spPr>
                <a:xfrm>
                  <a:off x="2191222" y="5388205"/>
                  <a:ext cx="476250" cy="476250"/>
                </a:xfrm>
                <a:prstGeom prst="ellipse">
                  <a:avLst/>
                </a:prstGeom>
                <a:solidFill>
                  <a:schemeClr val="dk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18"/>
                <p:cNvSpPr/>
                <p:nvPr/>
              </p:nvSpPr>
              <p:spPr>
                <a:xfrm>
                  <a:off x="4588663" y="5388205"/>
                  <a:ext cx="476250" cy="476250"/>
                </a:xfrm>
                <a:prstGeom prst="ellipse">
                  <a:avLst/>
                </a:prstGeom>
                <a:solidFill>
                  <a:schemeClr val="dk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18"/>
                <p:cNvSpPr/>
                <p:nvPr/>
              </p:nvSpPr>
              <p:spPr>
                <a:xfrm>
                  <a:off x="7001347" y="5388205"/>
                  <a:ext cx="476250" cy="476250"/>
                </a:xfrm>
                <a:prstGeom prst="ellipse">
                  <a:avLst/>
                </a:prstGeom>
                <a:solidFill>
                  <a:schemeClr val="dk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18"/>
                <p:cNvSpPr/>
                <p:nvPr/>
              </p:nvSpPr>
              <p:spPr>
                <a:xfrm>
                  <a:off x="9462259" y="5388205"/>
                  <a:ext cx="476250" cy="476250"/>
                </a:xfrm>
                <a:prstGeom prst="ellipse">
                  <a:avLst/>
                </a:prstGeom>
                <a:solidFill>
                  <a:schemeClr val="dk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9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822" name="Google Shape;822;p19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Informasi Pelanggan Secara Offline</a:t>
            </a:r>
            <a:endParaRPr/>
          </a:p>
        </p:txBody>
      </p:sp>
      <p:sp>
        <p:nvSpPr>
          <p:cNvPr id="823" name="Google Shape;823;p19"/>
          <p:cNvSpPr txBox="1"/>
          <p:nvPr/>
        </p:nvSpPr>
        <p:spPr>
          <a:xfrm>
            <a:off x="850980" y="1085051"/>
            <a:ext cx="105075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Penting untuk memastikan bahwa Anda menjaga kerahasiaan dan privasi informasi pelanggan sesuai dengan peraturan dan kebijakan privasi yang berlaku.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19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J.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5" name="Google Shape;825;p19"/>
          <p:cNvGrpSpPr/>
          <p:nvPr/>
        </p:nvGrpSpPr>
        <p:grpSpPr>
          <a:xfrm>
            <a:off x="6747981" y="768368"/>
            <a:ext cx="4500490" cy="357602"/>
            <a:chOff x="6367553" y="1820153"/>
            <a:chExt cx="4500490" cy="357602"/>
          </a:xfrm>
        </p:grpSpPr>
        <p:sp>
          <p:nvSpPr>
            <p:cNvPr id="826" name="Google Shape;826;p19"/>
            <p:cNvSpPr/>
            <p:nvPr/>
          </p:nvSpPr>
          <p:spPr>
            <a:xfrm>
              <a:off x="6367553" y="1820153"/>
              <a:ext cx="1232714" cy="357602"/>
            </a:xfrm>
            <a:prstGeom prst="chevron">
              <a:avLst>
                <a:gd name="adj" fmla="val 1242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Membangun database Pelanggan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7" name="Google Shape;827;p19"/>
            <p:cNvGrpSpPr/>
            <p:nvPr/>
          </p:nvGrpSpPr>
          <p:grpSpPr>
            <a:xfrm>
              <a:off x="7584704" y="1820153"/>
              <a:ext cx="3283339" cy="357602"/>
              <a:chOff x="7584704" y="1820153"/>
              <a:chExt cx="3283339" cy="357602"/>
            </a:xfrm>
          </p:grpSpPr>
          <p:sp>
            <p:nvSpPr>
              <p:cNvPr id="828" name="Google Shape;828;p19"/>
              <p:cNvSpPr/>
              <p:nvPr/>
            </p:nvSpPr>
            <p:spPr>
              <a:xfrm>
                <a:off x="7584704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Survei Pelanggan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8610016" y="1820153"/>
                <a:ext cx="1232714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900" b="1" i="1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Personal, in-depth interviewing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9827168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900" b="1" i="1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Frontline dialogue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1" name="Google Shape;831;p19"/>
          <p:cNvSpPr/>
          <p:nvPr/>
        </p:nvSpPr>
        <p:spPr>
          <a:xfrm>
            <a:off x="969732" y="4880758"/>
            <a:ext cx="10388835" cy="1241864"/>
          </a:xfrm>
          <a:prstGeom prst="roundRect">
            <a:avLst>
              <a:gd name="adj" fmla="val 11430"/>
            </a:avLst>
          </a:prstGeom>
          <a:solidFill>
            <a:schemeClr val="accent1"/>
          </a:solidFill>
          <a:ln w="25400" cap="flat" cmpd="sng">
            <a:solidFill>
              <a:srgbClr val="161D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0850" marR="0" lvl="0" indent="-344488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Mengolah data pribadi pelanggan dan riwayat transaksi, Anda akan mendapatkan informasi yang akan membantu untuk melakukan </a:t>
            </a: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cross-selling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up-selling.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-344488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Perhatikan jumlah sampel serta segmen pelanggan yang representatif agar dapat menghasilkan data  yang mewakili populasi.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2" name="Google Shape;832;p19"/>
          <p:cNvGrpSpPr/>
          <p:nvPr/>
        </p:nvGrpSpPr>
        <p:grpSpPr>
          <a:xfrm>
            <a:off x="969732" y="2084693"/>
            <a:ext cx="5095195" cy="2354360"/>
            <a:chOff x="969733" y="2053918"/>
            <a:chExt cx="4623545" cy="2354360"/>
          </a:xfrm>
        </p:grpSpPr>
        <p:sp>
          <p:nvSpPr>
            <p:cNvPr id="833" name="Google Shape;833;p19"/>
            <p:cNvSpPr/>
            <p:nvPr/>
          </p:nvSpPr>
          <p:spPr>
            <a:xfrm>
              <a:off x="969733" y="2477685"/>
              <a:ext cx="4623545" cy="193059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Metode ini merupakan metode 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sederhana 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 mana perusahaan 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menanyakan data pribadi </a:t>
              </a:r>
              <a:r>
                <a:rPr lang="en-US" sz="16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(nama dan nomor handphone) 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saat melakukan transaksi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dengan perusahaan. Pada umumnya, metode ini dilakukan pada industri ritel seperti pusat perbelanjaan atau supermarket.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969733" y="2053918"/>
              <a:ext cx="4623545" cy="36813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161D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Membangun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Database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Pelanggan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19"/>
          <p:cNvGrpSpPr/>
          <p:nvPr/>
        </p:nvGrpSpPr>
        <p:grpSpPr>
          <a:xfrm>
            <a:off x="6264954" y="2084693"/>
            <a:ext cx="4983518" cy="2356674"/>
            <a:chOff x="6264953" y="2168131"/>
            <a:chExt cx="4535623" cy="2356674"/>
          </a:xfrm>
        </p:grpSpPr>
        <p:sp>
          <p:nvSpPr>
            <p:cNvPr id="836" name="Google Shape;836;p19"/>
            <p:cNvSpPr/>
            <p:nvPr/>
          </p:nvSpPr>
          <p:spPr>
            <a:xfrm>
              <a:off x="6264953" y="2611001"/>
              <a:ext cx="4535623" cy="191380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Metode pengumpulan data di mana </a:t>
              </a:r>
              <a:r>
                <a:rPr lang="en-US" sz="16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mengisi lembar pertanyaan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yang diberikan oleh perusahaan. Pada umumnya, metode survei ini ditemukan di industri jasa seperti hotel, sewa kendaraan, penerbangan, dan  lainnya.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6264953" y="2168131"/>
              <a:ext cx="4535623" cy="36813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Survei Pelanggan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8" name="Google Shape;838;p19"/>
          <p:cNvSpPr/>
          <p:nvPr/>
        </p:nvSpPr>
        <p:spPr>
          <a:xfrm>
            <a:off x="1140031" y="4603733"/>
            <a:ext cx="1579418" cy="3800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</a:t>
            </a:r>
            <a:endParaRPr sz="14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844" name="Google Shape;844;p21"/>
          <p:cNvSpPr txBox="1"/>
          <p:nvPr/>
        </p:nvSpPr>
        <p:spPr>
          <a:xfrm>
            <a:off x="850980" y="1085051"/>
            <a:ext cx="105075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Pastikan bahwa metode pengumpulan informasi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offline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Anda sesuai dengan hukum yang berlaku dan etika bisnis yang baik.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1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J.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6" name="Google Shape;846;p21"/>
          <p:cNvGrpSpPr/>
          <p:nvPr/>
        </p:nvGrpSpPr>
        <p:grpSpPr>
          <a:xfrm>
            <a:off x="6747981" y="768368"/>
            <a:ext cx="4500490" cy="357602"/>
            <a:chOff x="6367553" y="1820153"/>
            <a:chExt cx="4500490" cy="357602"/>
          </a:xfrm>
        </p:grpSpPr>
        <p:sp>
          <p:nvSpPr>
            <p:cNvPr id="847" name="Google Shape;847;p21"/>
            <p:cNvSpPr/>
            <p:nvPr/>
          </p:nvSpPr>
          <p:spPr>
            <a:xfrm>
              <a:off x="6367553" y="1820153"/>
              <a:ext cx="1232714" cy="357602"/>
            </a:xfrm>
            <a:prstGeom prst="chevron">
              <a:avLst>
                <a:gd name="adj" fmla="val 124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Membangun database Pelanggan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p21"/>
            <p:cNvGrpSpPr/>
            <p:nvPr/>
          </p:nvGrpSpPr>
          <p:grpSpPr>
            <a:xfrm>
              <a:off x="7584704" y="1820153"/>
              <a:ext cx="3283339" cy="357602"/>
              <a:chOff x="7584704" y="1820153"/>
              <a:chExt cx="3283339" cy="357602"/>
            </a:xfrm>
          </p:grpSpPr>
          <p:sp>
            <p:nvSpPr>
              <p:cNvPr id="849" name="Google Shape;849;p21"/>
              <p:cNvSpPr/>
              <p:nvPr/>
            </p:nvSpPr>
            <p:spPr>
              <a:xfrm>
                <a:off x="7584704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Survei Pelanggan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1"/>
              <p:cNvSpPr/>
              <p:nvPr/>
            </p:nvSpPr>
            <p:spPr>
              <a:xfrm>
                <a:off x="8610016" y="1820153"/>
                <a:ext cx="1232714" cy="357602"/>
              </a:xfrm>
              <a:prstGeom prst="chevron">
                <a:avLst>
                  <a:gd name="adj" fmla="val 1242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900" b="1" i="1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Personal, in-depth interviewing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9827168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900" b="1" i="1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Frontline dialogue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52" name="Google Shape;852;p21"/>
          <p:cNvGrpSpPr/>
          <p:nvPr/>
        </p:nvGrpSpPr>
        <p:grpSpPr>
          <a:xfrm>
            <a:off x="938151" y="1842692"/>
            <a:ext cx="10354566" cy="1159696"/>
            <a:chOff x="938151" y="1842692"/>
            <a:chExt cx="10354566" cy="1159696"/>
          </a:xfrm>
        </p:grpSpPr>
        <p:sp>
          <p:nvSpPr>
            <p:cNvPr id="853" name="Google Shape;853;p21"/>
            <p:cNvSpPr/>
            <p:nvPr/>
          </p:nvSpPr>
          <p:spPr>
            <a:xfrm>
              <a:off x="2517569" y="1842692"/>
              <a:ext cx="8775148" cy="1159696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Metode yang baik dan akurat untuk mengumpulkan opini serta persepsi </a:t>
              </a:r>
              <a:r>
                <a:rPr lang="en-US" sz="16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Perusahaan akan mendapatkan informasi yang rinci dengan menggali lebih dalam jawaban yang diberikan </a:t>
              </a:r>
              <a:r>
                <a:rPr lang="en-US" sz="16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customer.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938151" y="1869602"/>
              <a:ext cx="1579418" cy="110587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161D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In-depth interview 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21"/>
          <p:cNvGrpSpPr/>
          <p:nvPr/>
        </p:nvGrpSpPr>
        <p:grpSpPr>
          <a:xfrm>
            <a:off x="938151" y="3175220"/>
            <a:ext cx="10354566" cy="1149200"/>
            <a:chOff x="938151" y="3175220"/>
            <a:chExt cx="10354566" cy="1149200"/>
          </a:xfrm>
        </p:grpSpPr>
        <p:sp>
          <p:nvSpPr>
            <p:cNvPr id="856" name="Google Shape;856;p21"/>
            <p:cNvSpPr/>
            <p:nvPr/>
          </p:nvSpPr>
          <p:spPr>
            <a:xfrm>
              <a:off x="2517570" y="3175220"/>
              <a:ext cx="8775147" cy="1149200"/>
            </a:xfrm>
            <a:prstGeom prst="rect">
              <a:avLst/>
            </a:prstGeom>
            <a:noFill/>
            <a:ln w="9525" cap="flat" cmpd="sng">
              <a:solidFill>
                <a:srgbClr val="2796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Salah satu metode pengumpulan </a:t>
              </a:r>
              <a:r>
                <a:rPr lang="en-US" sz="16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database customer 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yang dapat dilakukan 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dengan biaya rendah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Metode ini juga dapat membantu perusahaan untuk menjalin relasi yang lebih dekat melalui percakapan antara staf dan pelanggan.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938151" y="3196882"/>
              <a:ext cx="1579418" cy="1105876"/>
            </a:xfrm>
            <a:prstGeom prst="roundRect">
              <a:avLst>
                <a:gd name="adj" fmla="val 16667"/>
              </a:avLst>
            </a:prstGeom>
            <a:solidFill>
              <a:srgbClr val="2796A3"/>
            </a:solidFill>
            <a:ln w="25400" cap="flat" cmpd="sng">
              <a:solidFill>
                <a:srgbClr val="2796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Frontline dialogue 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8" name="Google Shape;858;p21"/>
          <p:cNvSpPr/>
          <p:nvPr/>
        </p:nvSpPr>
        <p:spPr>
          <a:xfrm>
            <a:off x="969732" y="4736652"/>
            <a:ext cx="10388835" cy="1385970"/>
          </a:xfrm>
          <a:prstGeom prst="roundRect">
            <a:avLst>
              <a:gd name="adj" fmla="val 11430"/>
            </a:avLst>
          </a:prstGeom>
          <a:solidFill>
            <a:srgbClr val="1F2952"/>
          </a:solidFill>
          <a:ln w="25400" cap="flat" cmpd="sng">
            <a:solidFill>
              <a:srgbClr val="1F29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0850" marR="0" lvl="0" indent="-344488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 startAt="3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Metode ini membutuhkan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biaya yang cukup besar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namun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akan mendapatkan jawaban yang relevan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dibandingkan metode lainnya.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-344488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 startAt="3"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Saat melakukan percakapan dengan </a:t>
            </a: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berikanlah pertanyaan yang detail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agar jawaban yang diberikan oleh </a:t>
            </a: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dapat digunakan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membuat </a:t>
            </a:r>
            <a:r>
              <a:rPr lang="en-US" sz="14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profile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yang berguna bagi perusahaan.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1211283" y="4514985"/>
            <a:ext cx="1579418" cy="3800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F29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</a:t>
            </a:r>
            <a:endParaRPr sz="14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1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Informasi Pelanggan Secara Offline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4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866" name="Google Shape;866;p24"/>
          <p:cNvSpPr txBox="1"/>
          <p:nvPr/>
        </p:nvSpPr>
        <p:spPr>
          <a:xfrm>
            <a:off x="850980" y="1085051"/>
            <a:ext cx="105075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traffic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pengunjung terhadap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dapat membantu perusahaan untuk mempelajari karakteristik pengunjung pada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4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8" name="Google Shape;868;p24" descr="Google Has Fixed Google Analytics Latency Issues for No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364" y="2393729"/>
            <a:ext cx="5358368" cy="35122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9" name="Google Shape;869;p24"/>
          <p:cNvSpPr/>
          <p:nvPr/>
        </p:nvSpPr>
        <p:spPr>
          <a:xfrm>
            <a:off x="936364" y="2006917"/>
            <a:ext cx="535836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Contoh </a:t>
            </a: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Traffic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dari Google Analytics.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0" name="Google Shape;870;p24"/>
          <p:cNvGrpSpPr/>
          <p:nvPr/>
        </p:nvGrpSpPr>
        <p:grpSpPr>
          <a:xfrm>
            <a:off x="6747981" y="768368"/>
            <a:ext cx="4500490" cy="357602"/>
            <a:chOff x="6367553" y="1820153"/>
            <a:chExt cx="4500490" cy="357602"/>
          </a:xfrm>
        </p:grpSpPr>
        <p:sp>
          <p:nvSpPr>
            <p:cNvPr id="871" name="Google Shape;871;p24"/>
            <p:cNvSpPr/>
            <p:nvPr/>
          </p:nvSpPr>
          <p:spPr>
            <a:xfrm>
              <a:off x="6367553" y="1820153"/>
              <a:ext cx="1232714" cy="357602"/>
            </a:xfrm>
            <a:prstGeom prst="chevron">
              <a:avLst>
                <a:gd name="adj" fmla="val 1242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Melacak</a:t>
              </a: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traffic </a:t>
              </a:r>
              <a:r>
                <a:rPr lang="en-US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dan</a:t>
              </a: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usage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2" name="Google Shape;872;p24"/>
            <p:cNvGrpSpPr/>
            <p:nvPr/>
          </p:nvGrpSpPr>
          <p:grpSpPr>
            <a:xfrm>
              <a:off x="7584704" y="1820153"/>
              <a:ext cx="3283339" cy="357602"/>
              <a:chOff x="7584704" y="1820153"/>
              <a:chExt cx="3283339" cy="357602"/>
            </a:xfrm>
          </p:grpSpPr>
          <p:sp>
            <p:nvSpPr>
              <p:cNvPr id="873" name="Google Shape;873;p24"/>
              <p:cNvSpPr/>
              <p:nvPr/>
            </p:nvSpPr>
            <p:spPr>
              <a:xfrm>
                <a:off x="7584704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Melacak preferensi situs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24"/>
              <p:cNvSpPr/>
              <p:nvPr/>
            </p:nvSpPr>
            <p:spPr>
              <a:xfrm>
                <a:off x="8610016" y="1820153"/>
                <a:ext cx="1232714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Menangkap data pelanggan utama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9827168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Terus perbarui profil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6" name="Google Shape;876;p24"/>
          <p:cNvGrpSpPr/>
          <p:nvPr/>
        </p:nvGrpSpPr>
        <p:grpSpPr>
          <a:xfrm>
            <a:off x="6608950" y="1806141"/>
            <a:ext cx="4639521" cy="4185083"/>
            <a:chOff x="6608950" y="2110298"/>
            <a:chExt cx="4639521" cy="4185083"/>
          </a:xfrm>
        </p:grpSpPr>
        <p:sp>
          <p:nvSpPr>
            <p:cNvPr id="877" name="Google Shape;877;p24"/>
            <p:cNvSpPr/>
            <p:nvPr/>
          </p:nvSpPr>
          <p:spPr>
            <a:xfrm>
              <a:off x="6608950" y="2697886"/>
              <a:ext cx="4639521" cy="359749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Melacak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traffic 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dan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usage 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pada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Anda dapat mengumpulkan data seperti 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berapa banyak orang mengunjungi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berapa lama mereka menghabiskan waktu pada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pages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apa yang dikunjungi dan lain-lain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Data ini berguna untuk mengetahui apakah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Anda disukai atau tidak disukai oleh pengunjung.</a:t>
              </a: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Terdapat 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beragam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tools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yang dapat Anda gunakan 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untuk melacak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traffic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dan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usage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pada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Anda, seperti Google Analytics.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6608950" y="2110298"/>
              <a:ext cx="4639521" cy="440722"/>
            </a:xfrm>
            <a:prstGeom prst="roundRect">
              <a:avLst>
                <a:gd name="adj" fmla="val 3195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Melacak </a:t>
              </a:r>
              <a:r>
                <a:rPr lang="en-US" sz="16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Traffic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dan </a:t>
              </a:r>
              <a:r>
                <a:rPr lang="en-US" sz="16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Usage</a:t>
              </a:r>
              <a:endParaRPr sz="1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24"/>
          <p:cNvSpPr/>
          <p:nvPr/>
        </p:nvSpPr>
        <p:spPr>
          <a:xfrm>
            <a:off x="4937844" y="5905989"/>
            <a:ext cx="135325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Google 2023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24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Informasi Pelanggan Secara Online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8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886" name="Google Shape;886;p68"/>
          <p:cNvSpPr txBox="1"/>
          <p:nvPr/>
        </p:nvSpPr>
        <p:spPr>
          <a:xfrm>
            <a:off x="850980" y="1085051"/>
            <a:ext cx="105075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Mengetahui apa yang disukai dan tidak disukai dari aspek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 website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merupakan salah satu aspek penting yang perlu diperhatikan.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8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8" name="Google Shape;888;p68"/>
          <p:cNvGrpSpPr/>
          <p:nvPr/>
        </p:nvGrpSpPr>
        <p:grpSpPr>
          <a:xfrm>
            <a:off x="6747981" y="768368"/>
            <a:ext cx="4500490" cy="357602"/>
            <a:chOff x="6367553" y="1820153"/>
            <a:chExt cx="4500490" cy="357602"/>
          </a:xfrm>
        </p:grpSpPr>
        <p:sp>
          <p:nvSpPr>
            <p:cNvPr id="889" name="Google Shape;889;p68"/>
            <p:cNvSpPr/>
            <p:nvPr/>
          </p:nvSpPr>
          <p:spPr>
            <a:xfrm>
              <a:off x="6367553" y="1820153"/>
              <a:ext cx="1232714" cy="357602"/>
            </a:xfrm>
            <a:prstGeom prst="chevron">
              <a:avLst>
                <a:gd name="adj" fmla="val 124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Melacak</a:t>
              </a: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traffic </a:t>
              </a:r>
              <a:r>
                <a:rPr lang="en-US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dan</a:t>
              </a: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usage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0" name="Google Shape;890;p68"/>
            <p:cNvGrpSpPr/>
            <p:nvPr/>
          </p:nvGrpSpPr>
          <p:grpSpPr>
            <a:xfrm>
              <a:off x="7584704" y="1820153"/>
              <a:ext cx="3283339" cy="357602"/>
              <a:chOff x="7584704" y="1820153"/>
              <a:chExt cx="3283339" cy="357602"/>
            </a:xfrm>
          </p:grpSpPr>
          <p:sp>
            <p:nvSpPr>
              <p:cNvPr id="891" name="Google Shape;891;p68"/>
              <p:cNvSpPr/>
              <p:nvPr/>
            </p:nvSpPr>
            <p:spPr>
              <a:xfrm>
                <a:off x="7584704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Melacak preferensi situs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68"/>
              <p:cNvSpPr/>
              <p:nvPr/>
            </p:nvSpPr>
            <p:spPr>
              <a:xfrm>
                <a:off x="8610016" y="1820153"/>
                <a:ext cx="1232714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Menangkap data pelanggan utama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68"/>
              <p:cNvSpPr/>
              <p:nvPr/>
            </p:nvSpPr>
            <p:spPr>
              <a:xfrm>
                <a:off x="9827168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Terus perbarui profil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94" name="Google Shape;894;p68" descr="Wix, Membuat Website Gratis yang Cocok untuk Bisnis - Xendit"/>
          <p:cNvPicPr preferRelativeResize="0"/>
          <p:nvPr/>
        </p:nvPicPr>
        <p:blipFill rotWithShape="1">
          <a:blip r:embed="rId3">
            <a:alphaModFix/>
          </a:blip>
          <a:srcRect l="6028" t="9271" r="6037" b="9708"/>
          <a:stretch/>
        </p:blipFill>
        <p:spPr>
          <a:xfrm>
            <a:off x="985654" y="2028279"/>
            <a:ext cx="5346194" cy="37678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5" name="Google Shape;895;p68"/>
          <p:cNvSpPr/>
          <p:nvPr/>
        </p:nvSpPr>
        <p:spPr>
          <a:xfrm>
            <a:off x="4966717" y="5843453"/>
            <a:ext cx="135325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Google 2023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68"/>
          <p:cNvSpPr/>
          <p:nvPr/>
        </p:nvSpPr>
        <p:spPr>
          <a:xfrm>
            <a:off x="6498685" y="4972437"/>
            <a:ext cx="4877430" cy="8710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Aspek ini merupakan hal yang sama seperti memperhatikan tata letak, </a:t>
            </a:r>
            <a:r>
              <a:rPr lang="en-US" sz="1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atau pun tampilan pada toko ritel </a:t>
            </a:r>
            <a:r>
              <a:rPr lang="en-US" sz="1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offline.</a:t>
            </a:r>
            <a:endParaRPr sz="14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68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Informasi Pelanggan Secara Online</a:t>
            </a:r>
            <a:endParaRPr/>
          </a:p>
        </p:txBody>
      </p:sp>
      <p:grpSp>
        <p:nvGrpSpPr>
          <p:cNvPr id="898" name="Google Shape;898;p68"/>
          <p:cNvGrpSpPr/>
          <p:nvPr/>
        </p:nvGrpSpPr>
        <p:grpSpPr>
          <a:xfrm>
            <a:off x="6486810" y="1931174"/>
            <a:ext cx="4889305" cy="2949745"/>
            <a:chOff x="6608950" y="2110298"/>
            <a:chExt cx="4639521" cy="2949745"/>
          </a:xfrm>
        </p:grpSpPr>
        <p:sp>
          <p:nvSpPr>
            <p:cNvPr id="899" name="Google Shape;899;p68"/>
            <p:cNvSpPr/>
            <p:nvPr/>
          </p:nvSpPr>
          <p:spPr>
            <a:xfrm>
              <a:off x="6608950" y="2697886"/>
              <a:ext cx="4639521" cy="2362157"/>
            </a:xfrm>
            <a:prstGeom prst="rect">
              <a:avLst/>
            </a:prstGeom>
            <a:solidFill>
              <a:srgbClr val="1F2952"/>
            </a:solidFill>
            <a:ln w="9525" cap="flat" cmpd="sng">
              <a:solidFill>
                <a:srgbClr val="1F29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Perusahaan perlu memperhatikan 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aspek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 website 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seperti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icon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dan gambar yang digunakan ataupun seberapa mudah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di navigasikan. Mengetahui apa yang disukai maupun tidak disukai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akan membantu pengembangan konten dan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design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website agar lebih atraktif terhadap target segmen.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8"/>
            <p:cNvSpPr/>
            <p:nvPr/>
          </p:nvSpPr>
          <p:spPr>
            <a:xfrm>
              <a:off x="6608950" y="2110298"/>
              <a:ext cx="4639521" cy="440722"/>
            </a:xfrm>
            <a:prstGeom prst="roundRect">
              <a:avLst>
                <a:gd name="adj" fmla="val 3195"/>
              </a:avLst>
            </a:prstGeom>
            <a:solidFill>
              <a:schemeClr val="lt1"/>
            </a:solidFill>
            <a:ln w="25400" cap="flat" cmpd="sng">
              <a:solidFill>
                <a:srgbClr val="1F29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Melacak Preferensi Situs</a:t>
              </a: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9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906" name="Google Shape;906;p69"/>
          <p:cNvSpPr txBox="1"/>
          <p:nvPr/>
        </p:nvSpPr>
        <p:spPr>
          <a:xfrm>
            <a:off x="850980" y="1085051"/>
            <a:ext cx="105075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Perusahaan bisa mendapatkan data pribadi pelanggan yang dapat membantu perusahaan untuk melakukan personalisasi.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9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8" name="Google Shape;908;p69"/>
          <p:cNvGrpSpPr/>
          <p:nvPr/>
        </p:nvGrpSpPr>
        <p:grpSpPr>
          <a:xfrm>
            <a:off x="6747981" y="768368"/>
            <a:ext cx="4500490" cy="357602"/>
            <a:chOff x="6367553" y="1820153"/>
            <a:chExt cx="4500490" cy="357602"/>
          </a:xfrm>
        </p:grpSpPr>
        <p:sp>
          <p:nvSpPr>
            <p:cNvPr id="909" name="Google Shape;909;p69"/>
            <p:cNvSpPr/>
            <p:nvPr/>
          </p:nvSpPr>
          <p:spPr>
            <a:xfrm>
              <a:off x="6367553" y="1820153"/>
              <a:ext cx="1232714" cy="357602"/>
            </a:xfrm>
            <a:prstGeom prst="chevron">
              <a:avLst>
                <a:gd name="adj" fmla="val 124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Melacak</a:t>
              </a: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traffic </a:t>
              </a:r>
              <a:r>
                <a:rPr lang="en-US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dan</a:t>
              </a: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usage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0" name="Google Shape;910;p69"/>
            <p:cNvGrpSpPr/>
            <p:nvPr/>
          </p:nvGrpSpPr>
          <p:grpSpPr>
            <a:xfrm>
              <a:off x="7584704" y="1820153"/>
              <a:ext cx="3283339" cy="357602"/>
              <a:chOff x="7584704" y="1820153"/>
              <a:chExt cx="3283339" cy="357602"/>
            </a:xfrm>
          </p:grpSpPr>
          <p:sp>
            <p:nvSpPr>
              <p:cNvPr id="911" name="Google Shape;911;p69"/>
              <p:cNvSpPr/>
              <p:nvPr/>
            </p:nvSpPr>
            <p:spPr>
              <a:xfrm>
                <a:off x="7584704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Melacak preferensi situs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69"/>
              <p:cNvSpPr/>
              <p:nvPr/>
            </p:nvSpPr>
            <p:spPr>
              <a:xfrm>
                <a:off x="8610016" y="1820153"/>
                <a:ext cx="1232714" cy="357602"/>
              </a:xfrm>
              <a:prstGeom prst="chevron">
                <a:avLst>
                  <a:gd name="adj" fmla="val 1242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Menangkap data pelanggan utama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69"/>
              <p:cNvSpPr/>
              <p:nvPr/>
            </p:nvSpPr>
            <p:spPr>
              <a:xfrm>
                <a:off x="9827168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Terus perbarui profil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4" name="Google Shape;914;p69"/>
          <p:cNvGrpSpPr/>
          <p:nvPr/>
        </p:nvGrpSpPr>
        <p:grpSpPr>
          <a:xfrm>
            <a:off x="991139" y="1714155"/>
            <a:ext cx="4593585" cy="4324695"/>
            <a:chOff x="991139" y="1714155"/>
            <a:chExt cx="4593585" cy="4324695"/>
          </a:xfrm>
        </p:grpSpPr>
        <p:sp>
          <p:nvSpPr>
            <p:cNvPr id="915" name="Google Shape;915;p69"/>
            <p:cNvSpPr/>
            <p:nvPr/>
          </p:nvSpPr>
          <p:spPr>
            <a:xfrm>
              <a:off x="991139" y="2322357"/>
              <a:ext cx="4593585" cy="37164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Website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dapat meminta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visitor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untuk mengisi data seperti usia, jenis kelamin, alamat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email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pekerjaan, status pernikahan,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lifestyle characteristics 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(hobi dan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interest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), dan lainnya. 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ini berguna untuk memberikan konten maupun promosi yang sesuai dengan karakteristik pengunjung (personalisasi)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Ketika meminta visitor untuk 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mengisi data pribadi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penting bagi perusahaan untuk 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mengkomunikasikan kegunaan dari data tersebut.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9"/>
            <p:cNvSpPr/>
            <p:nvPr/>
          </p:nvSpPr>
          <p:spPr>
            <a:xfrm>
              <a:off x="991139" y="1714155"/>
              <a:ext cx="4593585" cy="440722"/>
            </a:xfrm>
            <a:prstGeom prst="roundRect">
              <a:avLst>
                <a:gd name="adj" fmla="val 3195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Menangkap Data Pelanggan Utama</a:t>
              </a: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7" name="Google Shape;917;p69" descr="6 Sign Up Form Examples For More Website Convers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6466" y="1714155"/>
            <a:ext cx="4934110" cy="4098457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8" name="Google Shape;918;p69"/>
          <p:cNvSpPr/>
          <p:nvPr/>
        </p:nvSpPr>
        <p:spPr>
          <a:xfrm>
            <a:off x="9606801" y="5835716"/>
            <a:ext cx="135325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Google 2023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69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Informasi Pelanggan Secara Online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"/>
          <p:cNvSpPr txBox="1">
            <a:spLocks noGrp="1"/>
          </p:cNvSpPr>
          <p:nvPr>
            <p:ph type="title"/>
          </p:nvPr>
        </p:nvSpPr>
        <p:spPr>
          <a:xfrm>
            <a:off x="733420" y="826507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endParaRPr/>
          </a:p>
        </p:txBody>
      </p:sp>
      <p:sp>
        <p:nvSpPr>
          <p:cNvPr id="586" name="Google Shape;586;p2"/>
          <p:cNvSpPr txBox="1">
            <a:spLocks noGrp="1"/>
          </p:cNvSpPr>
          <p:nvPr>
            <p:ph type="body" idx="2"/>
          </p:nvPr>
        </p:nvSpPr>
        <p:spPr>
          <a:xfrm>
            <a:off x="150920" y="6503193"/>
            <a:ext cx="475238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endParaRPr/>
          </a:p>
        </p:txBody>
      </p:sp>
      <p:graphicFrame>
        <p:nvGraphicFramePr>
          <p:cNvPr id="587" name="Google Shape;587;p2"/>
          <p:cNvGraphicFramePr/>
          <p:nvPr>
            <p:extLst>
              <p:ext uri="{D42A27DB-BD31-4B8C-83A1-F6EECF244321}">
                <p14:modId xmlns:p14="http://schemas.microsoft.com/office/powerpoint/2010/main" val="1664445357"/>
              </p:ext>
            </p:extLst>
          </p:nvPr>
        </p:nvGraphicFramePr>
        <p:xfrm>
          <a:off x="733420" y="1513091"/>
          <a:ext cx="10725175" cy="3809760"/>
        </p:xfrm>
        <a:graphic>
          <a:graphicData uri="http://schemas.openxmlformats.org/drawingml/2006/table">
            <a:tbl>
              <a:tblPr firstRow="1" bandRow="1">
                <a:noFill/>
                <a:tableStyleId>{38EF7C42-4AE8-4220-BCFE-55223CBC4901}</a:tableStyleId>
              </a:tblPr>
              <a:tblGrid>
                <a:gridCol w="205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Pathway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Customer Engagement </a:t>
                      </a:r>
                      <a:endParaRPr sz="1400" b="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 Pathway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 Customer Relationship Management </a:t>
                      </a:r>
                      <a:endParaRPr sz="1400" b="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Competency 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T-10 Customer Relationship Management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Key Element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T-10-D Engagement and Relationship Building</a:t>
                      </a:r>
                      <a:endParaRPr sz="1400" b="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Expert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Developer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273050" marR="0" lvl="0" indent="-2603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School of Digital Go To Market (SoDGM)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73050" marR="0" lvl="0" indent="-2603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u="none" strike="noStrike" cap="none"/>
                        <a:t>Hanif Amer Abdat (Semesta Akademi)</a:t>
                      </a:r>
                      <a:endParaRPr sz="140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Version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</a:t>
                      </a: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.1.2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Approval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Mgr. Learning Dev. Cons. Business &amp; GTM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Mgr. Learning Dev. Corp. Business &amp; GTM</a:t>
                      </a:r>
                      <a:endParaRPr sz="1400" u="none" strike="noStrike" cap="none" dirty="0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 School of Digital Go To Market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0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925" name="Google Shape;925;p70"/>
          <p:cNvSpPr txBox="1"/>
          <p:nvPr/>
        </p:nvSpPr>
        <p:spPr>
          <a:xfrm>
            <a:off x="850980" y="1085051"/>
            <a:ext cx="105075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customer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terkumpul perlu diperbaharui secara berkala.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70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7" name="Google Shape;927;p70"/>
          <p:cNvGrpSpPr/>
          <p:nvPr/>
        </p:nvGrpSpPr>
        <p:grpSpPr>
          <a:xfrm>
            <a:off x="6747981" y="768368"/>
            <a:ext cx="4500490" cy="357602"/>
            <a:chOff x="6367553" y="1820153"/>
            <a:chExt cx="4500490" cy="357602"/>
          </a:xfrm>
        </p:grpSpPr>
        <p:sp>
          <p:nvSpPr>
            <p:cNvPr id="928" name="Google Shape;928;p70"/>
            <p:cNvSpPr/>
            <p:nvPr/>
          </p:nvSpPr>
          <p:spPr>
            <a:xfrm>
              <a:off x="6367553" y="1820153"/>
              <a:ext cx="1232714" cy="357602"/>
            </a:xfrm>
            <a:prstGeom prst="chevron">
              <a:avLst>
                <a:gd name="adj" fmla="val 1242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Melacak</a:t>
              </a: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traffic </a:t>
              </a:r>
              <a:r>
                <a:rPr lang="en-US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dan</a:t>
              </a: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usage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9" name="Google Shape;929;p70"/>
            <p:cNvGrpSpPr/>
            <p:nvPr/>
          </p:nvGrpSpPr>
          <p:grpSpPr>
            <a:xfrm>
              <a:off x="7584704" y="1820153"/>
              <a:ext cx="3283339" cy="357602"/>
              <a:chOff x="7584704" y="1820153"/>
              <a:chExt cx="3283339" cy="357602"/>
            </a:xfrm>
          </p:grpSpPr>
          <p:sp>
            <p:nvSpPr>
              <p:cNvPr id="930" name="Google Shape;930;p70"/>
              <p:cNvSpPr/>
              <p:nvPr/>
            </p:nvSpPr>
            <p:spPr>
              <a:xfrm>
                <a:off x="7584704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Melacak preferensi situs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70"/>
              <p:cNvSpPr/>
              <p:nvPr/>
            </p:nvSpPr>
            <p:spPr>
              <a:xfrm>
                <a:off x="8610016" y="1820153"/>
                <a:ext cx="1232714" cy="357602"/>
              </a:xfrm>
              <a:prstGeom prst="chevron">
                <a:avLst>
                  <a:gd name="adj" fmla="val 1242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Menangkap data pelanggan utama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70"/>
              <p:cNvSpPr/>
              <p:nvPr/>
            </p:nvSpPr>
            <p:spPr>
              <a:xfrm>
                <a:off x="9827168" y="1820153"/>
                <a:ext cx="1040875" cy="357602"/>
              </a:xfrm>
              <a:prstGeom prst="chevron">
                <a:avLst>
                  <a:gd name="adj" fmla="val 1242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Terus perbarui profil</a:t>
                </a:r>
                <a:endParaRPr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3" name="Google Shape;933;p70"/>
          <p:cNvGrpSpPr/>
          <p:nvPr/>
        </p:nvGrpSpPr>
        <p:grpSpPr>
          <a:xfrm>
            <a:off x="955513" y="2040102"/>
            <a:ext cx="4593585" cy="3831801"/>
            <a:chOff x="991139" y="1714155"/>
            <a:chExt cx="4593585" cy="3831801"/>
          </a:xfrm>
        </p:grpSpPr>
        <p:sp>
          <p:nvSpPr>
            <p:cNvPr id="934" name="Google Shape;934;p70"/>
            <p:cNvSpPr/>
            <p:nvPr/>
          </p:nvSpPr>
          <p:spPr>
            <a:xfrm>
              <a:off x="991139" y="2312478"/>
              <a:ext cx="4593585" cy="32334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Lakukanlah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update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database customer 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secara 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berkala agar data yang Anda miliki tetap relevan.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Pemeriksaan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database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secara periodik perlu dilakukan untuk memastikan keakuratan dan relevansi data.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0"/>
            <p:cNvSpPr/>
            <p:nvPr/>
          </p:nvSpPr>
          <p:spPr>
            <a:xfrm>
              <a:off x="991139" y="1714155"/>
              <a:ext cx="4593585" cy="440722"/>
            </a:xfrm>
            <a:prstGeom prst="roundRect">
              <a:avLst>
                <a:gd name="adj" fmla="val 3195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 Terus Perbaharui Profil</a:t>
              </a:r>
              <a:endPara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6" name="Google Shape;936;p70"/>
          <p:cNvSpPr/>
          <p:nvPr/>
        </p:nvSpPr>
        <p:spPr>
          <a:xfrm>
            <a:off x="9774112" y="5955725"/>
            <a:ext cx="135325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Google 2023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7" name="Google Shape;937;p70" descr="https://static.packt-cdn.com/products/9781839215414/graphics/assets/c3572610-108c-4d6f-8239-d6275191489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3520" y="1617716"/>
            <a:ext cx="4273848" cy="433512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8" name="Google Shape;938;p70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Informasi Pelanggan Secara Online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8602" y="1106200"/>
            <a:ext cx="2174796" cy="2028472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71"/>
          <p:cNvSpPr txBox="1">
            <a:spLocks noGrp="1"/>
          </p:cNvSpPr>
          <p:nvPr>
            <p:ph type="body" idx="4"/>
          </p:nvPr>
        </p:nvSpPr>
        <p:spPr>
          <a:xfrm>
            <a:off x="150919" y="6503193"/>
            <a:ext cx="81316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endParaRPr/>
          </a:p>
        </p:txBody>
      </p:sp>
      <p:pic>
        <p:nvPicPr>
          <p:cNvPr id="945" name="Google Shape;945;p71"/>
          <p:cNvPicPr preferRelativeResize="0"/>
          <p:nvPr/>
        </p:nvPicPr>
        <p:blipFill rotWithShape="1">
          <a:blip r:embed="rId4">
            <a:alphaModFix/>
          </a:blip>
          <a:srcRect b="14297"/>
          <a:stretch/>
        </p:blipFill>
        <p:spPr>
          <a:xfrm>
            <a:off x="2122672" y="860077"/>
            <a:ext cx="2675224" cy="2159866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71"/>
          <p:cNvSpPr txBox="1"/>
          <p:nvPr/>
        </p:nvSpPr>
        <p:spPr>
          <a:xfrm>
            <a:off x="941697" y="4284215"/>
            <a:ext cx="4620904" cy="160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Definisi sistem informasi pelanggan,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pelanggan, merancang sistem informasi pelanggan, cara mengumpulkan informasi pelanggan secara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offline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online.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71"/>
          <p:cNvSpPr txBox="1"/>
          <p:nvPr/>
        </p:nvSpPr>
        <p:spPr>
          <a:xfrm>
            <a:off x="6769100" y="4284215"/>
            <a:ext cx="4419600" cy="123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Definisi kustomisasi massal, 4 jenis kustomisasi massal yaitu: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transparent, adaptive, collaborative, cosmetic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dan manfaat kustomisasi massal.</a:t>
            </a:r>
            <a:endParaRPr sz="20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71"/>
          <p:cNvSpPr/>
          <p:nvPr/>
        </p:nvSpPr>
        <p:spPr>
          <a:xfrm>
            <a:off x="432238" y="3080431"/>
            <a:ext cx="11327525" cy="759600"/>
          </a:xfrm>
          <a:prstGeom prst="roundRect">
            <a:avLst>
              <a:gd name="adj" fmla="val 50000"/>
            </a:avLst>
          </a:prstGeom>
          <a:solidFill>
            <a:srgbClr val="1F29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1"/>
          <p:cNvSpPr/>
          <p:nvPr/>
        </p:nvSpPr>
        <p:spPr>
          <a:xfrm rot="-2700000">
            <a:off x="2924453" y="3595713"/>
            <a:ext cx="466266" cy="466266"/>
          </a:xfrm>
          <a:prstGeom prst="rtTriangle">
            <a:avLst/>
          </a:prstGeom>
          <a:solidFill>
            <a:srgbClr val="1F29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71"/>
          <p:cNvSpPr/>
          <p:nvPr/>
        </p:nvSpPr>
        <p:spPr>
          <a:xfrm rot="-2700000">
            <a:off x="8980954" y="3596894"/>
            <a:ext cx="466266" cy="466266"/>
          </a:xfrm>
          <a:prstGeom prst="rtTriangle">
            <a:avLst/>
          </a:prstGeom>
          <a:solidFill>
            <a:srgbClr val="1F29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1" name="Google Shape;951;p71"/>
          <p:cNvCxnSpPr/>
          <p:nvPr/>
        </p:nvCxnSpPr>
        <p:spPr>
          <a:xfrm>
            <a:off x="6154086" y="3090099"/>
            <a:ext cx="0" cy="752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71"/>
          <p:cNvSpPr txBox="1"/>
          <p:nvPr/>
        </p:nvSpPr>
        <p:spPr>
          <a:xfrm>
            <a:off x="1514901" y="3244471"/>
            <a:ext cx="3682272" cy="369261"/>
          </a:xfrm>
          <a:prstGeom prst="rect">
            <a:avLst/>
          </a:prstGeom>
          <a:solidFill>
            <a:srgbClr val="1F2952"/>
          </a:solidFill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Mengelola Informasi Pelanggan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71"/>
          <p:cNvSpPr txBox="1"/>
          <p:nvPr/>
        </p:nvSpPr>
        <p:spPr>
          <a:xfrm>
            <a:off x="7416287" y="3244471"/>
            <a:ext cx="3392400" cy="369261"/>
          </a:xfrm>
          <a:prstGeom prst="rect">
            <a:avLst/>
          </a:prstGeom>
          <a:solidFill>
            <a:srgbClr val="1F2952"/>
          </a:solidFill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Penerapan Kustomisasi Massal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71"/>
          <p:cNvSpPr/>
          <p:nvPr/>
        </p:nvSpPr>
        <p:spPr>
          <a:xfrm>
            <a:off x="400052" y="1101417"/>
            <a:ext cx="5751335" cy="4940507"/>
          </a:xfrm>
          <a:prstGeom prst="rect">
            <a:avLst/>
          </a:prstGeom>
          <a:solidFill>
            <a:srgbClr val="FFFFFF">
              <a:alpha val="7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9"/>
          <p:cNvSpPr txBox="1">
            <a:spLocks noGrp="1"/>
          </p:cNvSpPr>
          <p:nvPr>
            <p:ph type="title"/>
          </p:nvPr>
        </p:nvSpPr>
        <p:spPr>
          <a:xfrm>
            <a:off x="6351958" y="2703210"/>
            <a:ext cx="5055464" cy="145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dirty="0">
                <a:solidFill>
                  <a:srgbClr val="1F2952"/>
                </a:solidFill>
                <a:latin typeface="Calibri"/>
                <a:ea typeface="Calibri"/>
                <a:cs typeface="Calibri"/>
                <a:sym typeface="Calibri"/>
              </a:rPr>
              <a:t>TOPIK 2 – </a:t>
            </a:r>
            <a:br>
              <a:rPr lang="en-US" sz="3600" dirty="0">
                <a:solidFill>
                  <a:srgbClr val="1F295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rgbClr val="1F2952"/>
                </a:solidFill>
                <a:latin typeface="Calibri"/>
                <a:ea typeface="Calibri"/>
                <a:cs typeface="Calibri"/>
                <a:sym typeface="Calibri"/>
              </a:rPr>
              <a:t>PENERAPAN KUSTOMISASI MASSAL</a:t>
            </a:r>
            <a:endParaRPr sz="3600" dirty="0">
              <a:solidFill>
                <a:srgbClr val="1F29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9"/>
          <p:cNvSpPr txBox="1">
            <a:spLocks noGrp="1"/>
          </p:cNvSpPr>
          <p:nvPr>
            <p:ph type="body" idx="4"/>
          </p:nvPr>
        </p:nvSpPr>
        <p:spPr>
          <a:xfrm>
            <a:off x="150919" y="6503193"/>
            <a:ext cx="81316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&gt; PENERAPAN KUSTOMISASI MASSAL</a:t>
            </a:r>
            <a:endParaRPr/>
          </a:p>
        </p:txBody>
      </p:sp>
      <p:pic>
        <p:nvPicPr>
          <p:cNvPr id="961" name="Google Shape;9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674" y="1113315"/>
            <a:ext cx="4631370" cy="463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0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&gt; PENERAPAN KUSTOMISASI MASSAL</a:t>
            </a:r>
            <a:endParaRPr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Kustomisasi Massal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30"/>
          <p:cNvSpPr txBox="1"/>
          <p:nvPr/>
        </p:nvSpPr>
        <p:spPr>
          <a:xfrm>
            <a:off x="850980" y="1085051"/>
            <a:ext cx="105075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Setelah mengembangkan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Information System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(CIS)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baik, perusahaan dapat menciptakan nilai baru yang inovatif melalui kustomisasi.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0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Chairia, D. 2012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30"/>
          <p:cNvSpPr/>
          <p:nvPr/>
        </p:nvSpPr>
        <p:spPr>
          <a:xfrm>
            <a:off x="6196979" y="4238943"/>
            <a:ext cx="5039678" cy="1794599"/>
          </a:xfrm>
          <a:prstGeom prst="foldedCorner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Kustomisasi Massal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perusahaan dapat membuat produk yang lebih variatif dengan harga murah. Beberapa industri seperti ritel,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developer,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financial service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menggunakan teknik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mass customization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1" name="Google Shape;97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743" y="1934777"/>
            <a:ext cx="4272813" cy="4272813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30"/>
          <p:cNvSpPr/>
          <p:nvPr/>
        </p:nvSpPr>
        <p:spPr>
          <a:xfrm>
            <a:off x="6196979" y="1916007"/>
            <a:ext cx="5039678" cy="2130953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Pengertian Kustomisasi Massal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Kemampuan perusahaan untuk menciptakan produk sesuai dengan keinginan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secara individu menggunakan sumber daya produksi yang sama seperti produksi massal.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1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&gt; PENERAPAN KUSTOMISASI MASSAL</a:t>
            </a:r>
            <a:endParaRPr/>
          </a:p>
        </p:txBody>
      </p:sp>
      <p:sp>
        <p:nvSpPr>
          <p:cNvPr id="978" name="Google Shape;978;p31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4 Jenis Kustomisasi Massal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31"/>
          <p:cNvSpPr txBox="1"/>
          <p:nvPr/>
        </p:nvSpPr>
        <p:spPr>
          <a:xfrm>
            <a:off x="850980" y="1085051"/>
            <a:ext cx="1050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Terdapat 4 tipe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 customization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berdasarkan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representation:</a:t>
            </a:r>
            <a:endParaRPr sz="16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31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J.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1" name="Google Shape;981;p31"/>
          <p:cNvGrpSpPr/>
          <p:nvPr/>
        </p:nvGrpSpPr>
        <p:grpSpPr>
          <a:xfrm>
            <a:off x="1999220" y="1709301"/>
            <a:ext cx="7623544" cy="4293528"/>
            <a:chOff x="2562447" y="1916113"/>
            <a:chExt cx="7623544" cy="4293528"/>
          </a:xfrm>
        </p:grpSpPr>
        <p:sp>
          <p:nvSpPr>
            <p:cNvPr id="982" name="Google Shape;982;p31"/>
            <p:cNvSpPr/>
            <p:nvPr/>
          </p:nvSpPr>
          <p:spPr>
            <a:xfrm>
              <a:off x="2562447" y="1916113"/>
              <a:ext cx="7623544" cy="42935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3" name="Google Shape;983;p31"/>
            <p:cNvGrpSpPr/>
            <p:nvPr/>
          </p:nvGrpSpPr>
          <p:grpSpPr>
            <a:xfrm>
              <a:off x="3892307" y="2137305"/>
              <a:ext cx="4474729" cy="3978735"/>
              <a:chOff x="3519707" y="2213347"/>
              <a:chExt cx="4474729" cy="3978735"/>
            </a:xfrm>
          </p:grpSpPr>
          <p:sp>
            <p:nvSpPr>
              <p:cNvPr id="984" name="Google Shape;984;p31"/>
              <p:cNvSpPr/>
              <p:nvPr/>
            </p:nvSpPr>
            <p:spPr>
              <a:xfrm>
                <a:off x="4655240" y="2213347"/>
                <a:ext cx="1612680" cy="1517816"/>
              </a:xfrm>
              <a:prstGeom prst="rect">
                <a:avLst/>
              </a:prstGeom>
              <a:solidFill>
                <a:srgbClr val="2796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1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Transparent</a:t>
                </a:r>
                <a:endParaRPr sz="14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6362783" y="2213347"/>
                <a:ext cx="1612680" cy="1517816"/>
              </a:xfrm>
              <a:prstGeom prst="rect">
                <a:avLst/>
              </a:prstGeom>
              <a:solidFill>
                <a:srgbClr val="71D3D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1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Collaborative</a:t>
                </a:r>
                <a:endParaRPr sz="14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4655240" y="3838816"/>
                <a:ext cx="1612680" cy="1517816"/>
              </a:xfrm>
              <a:prstGeom prst="rect">
                <a:avLst/>
              </a:prstGeom>
              <a:solidFill>
                <a:srgbClr val="A2E1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1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Adaptive </a:t>
                </a:r>
                <a:endParaRPr sz="14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6362783" y="3838816"/>
                <a:ext cx="1612680" cy="1517816"/>
              </a:xfrm>
              <a:prstGeom prst="rect">
                <a:avLst/>
              </a:prstGeom>
              <a:solidFill>
                <a:srgbClr val="DDF5F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1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Cosmetic</a:t>
                </a:r>
                <a:endParaRPr sz="14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88" name="Google Shape;988;p31"/>
              <p:cNvCxnSpPr/>
              <p:nvPr/>
            </p:nvCxnSpPr>
            <p:spPr>
              <a:xfrm>
                <a:off x="4531917" y="2213347"/>
                <a:ext cx="0" cy="3288674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26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89" name="Google Shape;989;p31"/>
              <p:cNvCxnSpPr/>
              <p:nvPr/>
            </p:nvCxnSpPr>
            <p:spPr>
              <a:xfrm>
                <a:off x="4531917" y="5502021"/>
                <a:ext cx="346251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26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90" name="Google Shape;990;p31"/>
              <p:cNvSpPr txBox="1"/>
              <p:nvPr/>
            </p:nvSpPr>
            <p:spPr>
              <a:xfrm rot="-5400000">
                <a:off x="3963888" y="2833756"/>
                <a:ext cx="73556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Change</a:t>
                </a:r>
                <a:endParaRPr sz="12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1"/>
              <p:cNvSpPr txBox="1"/>
              <p:nvPr/>
            </p:nvSpPr>
            <p:spPr>
              <a:xfrm rot="-5400000">
                <a:off x="3892287" y="4459225"/>
                <a:ext cx="8787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 Change</a:t>
                </a:r>
                <a:endParaRPr sz="12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1"/>
              <p:cNvSpPr txBox="1"/>
              <p:nvPr/>
            </p:nvSpPr>
            <p:spPr>
              <a:xfrm>
                <a:off x="6661461" y="5550528"/>
                <a:ext cx="101532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Change</a:t>
                </a:r>
                <a:endParaRPr sz="12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31"/>
              <p:cNvSpPr txBox="1"/>
              <p:nvPr/>
            </p:nvSpPr>
            <p:spPr>
              <a:xfrm>
                <a:off x="5022197" y="5550528"/>
                <a:ext cx="87876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 Change</a:t>
                </a:r>
                <a:endParaRPr sz="12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31"/>
              <p:cNvSpPr txBox="1"/>
              <p:nvPr/>
            </p:nvSpPr>
            <p:spPr>
              <a:xfrm>
                <a:off x="3519707" y="3531039"/>
                <a:ext cx="95731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</a:t>
                </a:r>
                <a:endParaRPr sz="12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31"/>
              <p:cNvSpPr txBox="1"/>
              <p:nvPr/>
            </p:nvSpPr>
            <p:spPr>
              <a:xfrm>
                <a:off x="5341451" y="5915083"/>
                <a:ext cx="170912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Representation</a:t>
                </a:r>
                <a:endParaRPr sz="12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2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&gt; PENERAPAN KUSTOMISASI MASSAL</a:t>
            </a:r>
            <a:endParaRPr/>
          </a:p>
        </p:txBody>
      </p:sp>
      <p:sp>
        <p:nvSpPr>
          <p:cNvPr id="1001" name="Google Shape;1001;p32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Transparent Customization</a:t>
            </a:r>
            <a:endParaRPr/>
          </a:p>
        </p:txBody>
      </p:sp>
      <p:sp>
        <p:nvSpPr>
          <p:cNvPr id="1002" name="Google Shape;1002;p32"/>
          <p:cNvSpPr txBox="1"/>
          <p:nvPr/>
        </p:nvSpPr>
        <p:spPr>
          <a:xfrm>
            <a:off x="855252" y="1085051"/>
            <a:ext cx="887418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Melalui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transparent customization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perusahaan menyediakan produk yang berkembang sesuai kebutuhan unik pelanggan tanpa berinteraksi secara langsung.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32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32"/>
          <p:cNvSpPr/>
          <p:nvPr/>
        </p:nvSpPr>
        <p:spPr>
          <a:xfrm>
            <a:off x="942975" y="2691571"/>
            <a:ext cx="7566025" cy="1088680"/>
          </a:xfrm>
          <a:prstGeom prst="rect">
            <a:avLst/>
          </a:prstGeom>
          <a:solidFill>
            <a:srgbClr val="2796A3"/>
          </a:solidFill>
          <a:ln w="9525" cap="flat" cmpd="sng">
            <a:solidFill>
              <a:srgbClr val="2796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Pendekatan di mana perusahaan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menyediakan produk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atau jasa yang unik tanpa memberi tahu secara eksplisit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bahwa produk dan jasa tersebut telah disesuaikan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32"/>
          <p:cNvSpPr/>
          <p:nvPr/>
        </p:nvSpPr>
        <p:spPr>
          <a:xfrm>
            <a:off x="942975" y="4291895"/>
            <a:ext cx="7566025" cy="1588267"/>
          </a:xfrm>
          <a:prstGeom prst="rect">
            <a:avLst/>
          </a:prstGeom>
          <a:solidFill>
            <a:srgbClr val="2796A3"/>
          </a:solidFill>
          <a:ln w="9525" cap="flat" cmpd="sng">
            <a:solidFill>
              <a:srgbClr val="2796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Hotel Ritz-Carlton mengembangkan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mengumpulkan informasi tentang preferensi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pelanggan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tanpa perlu berbicara langsung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Ritz-Carlton menggunakan informasi tersebut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menyesuaikan layanan pada kunjungan </a:t>
            </a:r>
            <a:r>
              <a:rPr lang="en-US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yang berikutnya.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32"/>
          <p:cNvSpPr txBox="1"/>
          <p:nvPr/>
        </p:nvSpPr>
        <p:spPr>
          <a:xfrm>
            <a:off x="855250" y="2328550"/>
            <a:ext cx="420740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Definisi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Transparent Customization</a:t>
            </a:r>
            <a:endParaRPr sz="16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32"/>
          <p:cNvSpPr txBox="1"/>
          <p:nvPr/>
        </p:nvSpPr>
        <p:spPr>
          <a:xfrm>
            <a:off x="867951" y="3931320"/>
            <a:ext cx="369444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Contoh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Transparent Customization</a:t>
            </a:r>
            <a:endParaRPr sz="16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8654" y="3592427"/>
            <a:ext cx="2609938" cy="2863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9" name="Google Shape;1009;p32"/>
          <p:cNvGrpSpPr/>
          <p:nvPr/>
        </p:nvGrpSpPr>
        <p:grpSpPr>
          <a:xfrm>
            <a:off x="10001588" y="865645"/>
            <a:ext cx="1740458" cy="1223633"/>
            <a:chOff x="9689541" y="1085050"/>
            <a:chExt cx="1740458" cy="1223633"/>
          </a:xfrm>
        </p:grpSpPr>
        <p:sp>
          <p:nvSpPr>
            <p:cNvPr id="1010" name="Google Shape;1010;p32"/>
            <p:cNvSpPr/>
            <p:nvPr/>
          </p:nvSpPr>
          <p:spPr>
            <a:xfrm>
              <a:off x="9689541" y="1085050"/>
              <a:ext cx="849921" cy="595341"/>
            </a:xfrm>
            <a:prstGeom prst="rect">
              <a:avLst/>
            </a:prstGeom>
            <a:solidFill>
              <a:srgbClr val="2796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Transparent</a:t>
              </a:r>
              <a:endParaRPr sz="9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10580078" y="1085050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Collaborative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9689541" y="1713342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Adaptive 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10580078" y="1713342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Cosmetic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3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&gt; PENERAPAN KUSTOMISASI MASSAL</a:t>
            </a:r>
            <a:endParaRPr/>
          </a:p>
        </p:txBody>
      </p:sp>
      <p:sp>
        <p:nvSpPr>
          <p:cNvPr id="1019" name="Google Shape;1019;p33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Adaptive Customization</a:t>
            </a:r>
            <a:endParaRPr/>
          </a:p>
        </p:txBody>
      </p:sp>
      <p:sp>
        <p:nvSpPr>
          <p:cNvPr id="1020" name="Google Shape;1020;p33"/>
          <p:cNvSpPr txBox="1"/>
          <p:nvPr/>
        </p:nvSpPr>
        <p:spPr>
          <a:xfrm>
            <a:off x="855252" y="1085051"/>
            <a:ext cx="886378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Melalui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adaptive customization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perusahaan menghasilkan produk terstandarisasi dengan beberapa fleksibilitas.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33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2" name="Google Shape;1022;p33"/>
          <p:cNvGrpSpPr/>
          <p:nvPr/>
        </p:nvGrpSpPr>
        <p:grpSpPr>
          <a:xfrm>
            <a:off x="5714211" y="2175175"/>
            <a:ext cx="5086365" cy="1830143"/>
            <a:chOff x="5958659" y="4060719"/>
            <a:chExt cx="5086365" cy="1830143"/>
          </a:xfrm>
        </p:grpSpPr>
        <p:sp>
          <p:nvSpPr>
            <p:cNvPr id="1023" name="Google Shape;1023;p33"/>
            <p:cNvSpPr/>
            <p:nvPr/>
          </p:nvSpPr>
          <p:spPr>
            <a:xfrm>
              <a:off x="6064223" y="4480740"/>
              <a:ext cx="4980801" cy="1410122"/>
            </a:xfrm>
            <a:prstGeom prst="rect">
              <a:avLst/>
            </a:prstGeom>
            <a:solidFill>
              <a:srgbClr val="2796A3"/>
            </a:solidFill>
            <a:ln w="12700" cap="flat" cmpd="sng">
              <a:solidFill>
                <a:srgbClr val="2796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Pendekatan di mana perusahaan 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menawarkan produk standar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namun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dapat 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menyesuaikan produk sesuai keinginan secara individu.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33"/>
            <p:cNvSpPr txBox="1"/>
            <p:nvPr/>
          </p:nvSpPr>
          <p:spPr>
            <a:xfrm>
              <a:off x="5958659" y="4060719"/>
              <a:ext cx="301422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Definisi </a:t>
              </a:r>
              <a:r>
                <a:rPr lang="en-US" sz="16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Adaptive </a:t>
              </a:r>
              <a:r>
                <a:rPr lang="en-US" sz="16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Kustomisasi</a:t>
              </a:r>
              <a:endPara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33"/>
          <p:cNvGrpSpPr/>
          <p:nvPr/>
        </p:nvGrpSpPr>
        <p:grpSpPr>
          <a:xfrm>
            <a:off x="5714211" y="4144034"/>
            <a:ext cx="5086365" cy="1806439"/>
            <a:chOff x="5966332" y="2172773"/>
            <a:chExt cx="5086365" cy="1806439"/>
          </a:xfrm>
        </p:grpSpPr>
        <p:sp>
          <p:nvSpPr>
            <p:cNvPr id="1026" name="Google Shape;1026;p33"/>
            <p:cNvSpPr/>
            <p:nvPr/>
          </p:nvSpPr>
          <p:spPr>
            <a:xfrm>
              <a:off x="6071896" y="2569090"/>
              <a:ext cx="4980801" cy="1410122"/>
            </a:xfrm>
            <a:prstGeom prst="rect">
              <a:avLst/>
            </a:prstGeom>
            <a:solidFill>
              <a:srgbClr val="2796A3"/>
            </a:solidFill>
            <a:ln w="9525" cap="flat" cmpd="sng">
              <a:solidFill>
                <a:srgbClr val="2796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Smartphone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telah dirancang sedemikian rupa oleh produsen agar dengan teknologi yang sudah ditanamkan, pengguna dapat </a:t>
              </a: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melakukan penyesuaian fitur 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 dalam </a:t>
              </a:r>
              <a:r>
                <a:rPr lang="en-US" sz="16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smartphone 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sesuai keinginan.</a:t>
              </a: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3"/>
            <p:cNvSpPr txBox="1"/>
            <p:nvPr/>
          </p:nvSpPr>
          <p:spPr>
            <a:xfrm>
              <a:off x="5966332" y="2172773"/>
              <a:ext cx="3014221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Contoh </a:t>
              </a:r>
              <a:r>
                <a:rPr lang="en-US" sz="16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Adaptive </a:t>
              </a:r>
              <a:r>
                <a:rPr lang="en-US" sz="16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Kustomisasi</a:t>
              </a:r>
              <a:endParaRPr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8" name="Google Shape;102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4309" y="2177954"/>
            <a:ext cx="3507391" cy="3602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Google Shape;1029;p33"/>
          <p:cNvGrpSpPr/>
          <p:nvPr/>
        </p:nvGrpSpPr>
        <p:grpSpPr>
          <a:xfrm>
            <a:off x="10001588" y="865645"/>
            <a:ext cx="1740458" cy="1223633"/>
            <a:chOff x="9689541" y="1085050"/>
            <a:chExt cx="1740458" cy="1223633"/>
          </a:xfrm>
        </p:grpSpPr>
        <p:sp>
          <p:nvSpPr>
            <p:cNvPr id="1030" name="Google Shape;1030;p33"/>
            <p:cNvSpPr/>
            <p:nvPr/>
          </p:nvSpPr>
          <p:spPr>
            <a:xfrm>
              <a:off x="9689541" y="1085050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Transparent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10580078" y="1085050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Collaborative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9689541" y="1713342"/>
              <a:ext cx="849921" cy="595341"/>
            </a:xfrm>
            <a:prstGeom prst="rect">
              <a:avLst/>
            </a:prstGeom>
            <a:solidFill>
              <a:srgbClr val="A2E1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Adaptive </a:t>
              </a:r>
              <a:endParaRPr sz="9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10580078" y="1713342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Cosmetic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4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&gt; PENERAPAN KUSTOMISASI MASSAL</a:t>
            </a:r>
            <a:endParaRPr/>
          </a:p>
        </p:txBody>
      </p:sp>
      <p:sp>
        <p:nvSpPr>
          <p:cNvPr id="1039" name="Google Shape;1039;p34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Collaborative Customization</a:t>
            </a:r>
            <a:endParaRPr/>
          </a:p>
        </p:txBody>
      </p:sp>
      <p:sp>
        <p:nvSpPr>
          <p:cNvPr id="1040" name="Google Shape;1040;p34"/>
          <p:cNvSpPr txBox="1"/>
          <p:nvPr/>
        </p:nvSpPr>
        <p:spPr>
          <a:xfrm>
            <a:off x="855252" y="1085051"/>
            <a:ext cx="864696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Melalui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collaborative customization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perusahaan berkolaborasi dengan pelanggan untuk menentukan produk yang tepat sesuai dengan kebutuhan mereka.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34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34"/>
          <p:cNvSpPr/>
          <p:nvPr/>
        </p:nvSpPr>
        <p:spPr>
          <a:xfrm>
            <a:off x="1095374" y="2839519"/>
            <a:ext cx="6257925" cy="1270847"/>
          </a:xfrm>
          <a:prstGeom prst="rect">
            <a:avLst/>
          </a:prstGeom>
          <a:solidFill>
            <a:srgbClr val="2796A3"/>
          </a:solidFill>
          <a:ln w="9525" cap="flat" cmpd="sng">
            <a:solidFill>
              <a:srgbClr val="2796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Pendekatan di mana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melakukan diskusi dengan penyedia produk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atau jasa untuk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menyampaikan kebutuhan mereka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 membuat produk yang sesuai.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34"/>
          <p:cNvSpPr/>
          <p:nvPr/>
        </p:nvSpPr>
        <p:spPr>
          <a:xfrm>
            <a:off x="1095374" y="4626819"/>
            <a:ext cx="6257926" cy="1270847"/>
          </a:xfrm>
          <a:prstGeom prst="rect">
            <a:avLst/>
          </a:prstGeom>
          <a:solidFill>
            <a:srgbClr val="2796A3"/>
          </a:solidFill>
          <a:ln w="9525" cap="flat" cmpd="sng">
            <a:solidFill>
              <a:srgbClr val="2796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Salon rambut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 mana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berkomunikasi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dengan penyedia jasa untuk menyampaikan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potongan rambut yang diinginkan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34"/>
          <p:cNvSpPr txBox="1"/>
          <p:nvPr/>
        </p:nvSpPr>
        <p:spPr>
          <a:xfrm>
            <a:off x="989564" y="2487875"/>
            <a:ext cx="38284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Definisi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Collaborative customization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34"/>
          <p:cNvSpPr txBox="1"/>
          <p:nvPr/>
        </p:nvSpPr>
        <p:spPr>
          <a:xfrm>
            <a:off x="989564" y="4281643"/>
            <a:ext cx="382846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Contoh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Collaborative customization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6" name="Google Shape;104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1776" y="2287381"/>
            <a:ext cx="3425309" cy="3735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7" name="Google Shape;1047;p34"/>
          <p:cNvGrpSpPr/>
          <p:nvPr/>
        </p:nvGrpSpPr>
        <p:grpSpPr>
          <a:xfrm>
            <a:off x="10001588" y="865645"/>
            <a:ext cx="1740458" cy="1223633"/>
            <a:chOff x="9689541" y="1085050"/>
            <a:chExt cx="1740458" cy="1223633"/>
          </a:xfrm>
        </p:grpSpPr>
        <p:sp>
          <p:nvSpPr>
            <p:cNvPr id="1048" name="Google Shape;1048;p34"/>
            <p:cNvSpPr/>
            <p:nvPr/>
          </p:nvSpPr>
          <p:spPr>
            <a:xfrm>
              <a:off x="9689541" y="1085050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Transparent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580078" y="1085050"/>
              <a:ext cx="849921" cy="595341"/>
            </a:xfrm>
            <a:prstGeom prst="rect">
              <a:avLst/>
            </a:prstGeom>
            <a:solidFill>
              <a:srgbClr val="71D3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Collaborative</a:t>
              </a:r>
              <a:endParaRPr sz="9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9689541" y="1713342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Adaptive 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10580078" y="1713342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Cosmetic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35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&gt; PENERAPAN KUSTOMISASI MASSAL</a:t>
            </a:r>
            <a:endParaRPr/>
          </a:p>
        </p:txBody>
      </p:sp>
      <p:sp>
        <p:nvSpPr>
          <p:cNvPr id="1057" name="Google Shape;1057;p35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Cosmetic Customization</a:t>
            </a:r>
            <a:endParaRPr/>
          </a:p>
        </p:txBody>
      </p:sp>
      <p:sp>
        <p:nvSpPr>
          <p:cNvPr id="1058" name="Google Shape;1058;p35"/>
          <p:cNvSpPr txBox="1"/>
          <p:nvPr/>
        </p:nvSpPr>
        <p:spPr>
          <a:xfrm>
            <a:off x="855252" y="1085051"/>
            <a:ext cx="842857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Melalui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cosmetic customization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perusahaan menawarkan produk terstandar, namun menggunakan pendekatan unik ketika menawarkannya kepada pelanggan.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35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J.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5"/>
          <p:cNvSpPr/>
          <p:nvPr/>
        </p:nvSpPr>
        <p:spPr>
          <a:xfrm>
            <a:off x="6230725" y="2572006"/>
            <a:ext cx="4680155" cy="1410122"/>
          </a:xfrm>
          <a:prstGeom prst="rect">
            <a:avLst/>
          </a:prstGeom>
          <a:solidFill>
            <a:srgbClr val="2796A3"/>
          </a:solidFill>
          <a:ln w="9525" cap="flat" cmpd="sng">
            <a:solidFill>
              <a:srgbClr val="2796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Pendekatan di mana perusahaan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menyediakan beberapa standar produk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berbeda untuk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yang berbeda.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35"/>
          <p:cNvSpPr/>
          <p:nvPr/>
        </p:nvSpPr>
        <p:spPr>
          <a:xfrm>
            <a:off x="6230726" y="4452833"/>
            <a:ext cx="4680155" cy="1410122"/>
          </a:xfrm>
          <a:prstGeom prst="rect">
            <a:avLst/>
          </a:prstGeom>
          <a:solidFill>
            <a:srgbClr val="2796A3"/>
          </a:solidFill>
          <a:ln w="9525" cap="flat" cmpd="sng">
            <a:solidFill>
              <a:srgbClr val="2796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Produk gula pasir dalam kemasan 500 gram, 1 kg, 5kg dan 10kg yang </a:t>
            </a: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dikemas untuk kalangan berbeda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(rumah tangga dan bisnis).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35"/>
          <p:cNvSpPr txBox="1"/>
          <p:nvPr/>
        </p:nvSpPr>
        <p:spPr>
          <a:xfrm>
            <a:off x="6067177" y="2239472"/>
            <a:ext cx="26324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Definisi </a:t>
            </a:r>
            <a:r>
              <a:rPr lang="en-US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Cosmetic Customization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5"/>
          <p:cNvSpPr txBox="1"/>
          <p:nvPr/>
        </p:nvSpPr>
        <p:spPr>
          <a:xfrm>
            <a:off x="6110458" y="4106058"/>
            <a:ext cx="25458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Contoh </a:t>
            </a:r>
            <a:r>
              <a:rPr lang="en-US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Cosmetic Customization</a:t>
            </a:r>
            <a:endParaRPr sz="1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4" name="Google Shape;10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739" y="2023572"/>
            <a:ext cx="4000342" cy="4001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5" name="Google Shape;1065;p35"/>
          <p:cNvGrpSpPr/>
          <p:nvPr/>
        </p:nvGrpSpPr>
        <p:grpSpPr>
          <a:xfrm>
            <a:off x="10001588" y="865645"/>
            <a:ext cx="1740458" cy="1223633"/>
            <a:chOff x="9689541" y="1085050"/>
            <a:chExt cx="1740458" cy="1223633"/>
          </a:xfrm>
        </p:grpSpPr>
        <p:sp>
          <p:nvSpPr>
            <p:cNvPr id="1066" name="Google Shape;1066;p35"/>
            <p:cNvSpPr/>
            <p:nvPr/>
          </p:nvSpPr>
          <p:spPr>
            <a:xfrm>
              <a:off x="9689541" y="1085050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Transparent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10580078" y="1085050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Collaborative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9689541" y="1713342"/>
              <a:ext cx="849921" cy="59534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Adaptive </a:t>
              </a:r>
              <a:endParaRPr sz="9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10580078" y="1713342"/>
              <a:ext cx="849921" cy="595341"/>
            </a:xfrm>
            <a:prstGeom prst="rect">
              <a:avLst/>
            </a:prstGeom>
            <a:solidFill>
              <a:srgbClr val="DDF5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Cosmetic</a:t>
              </a:r>
              <a:endParaRPr sz="9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2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&gt; PENERAPAN KUSTOMISASI MASSAL</a:t>
            </a:r>
            <a:endParaRPr/>
          </a:p>
        </p:txBody>
      </p:sp>
      <p:sp>
        <p:nvSpPr>
          <p:cNvPr id="1075" name="Google Shape;1075;p72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Manfaat Kustomisasi Massal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72"/>
          <p:cNvSpPr txBox="1"/>
          <p:nvPr/>
        </p:nvSpPr>
        <p:spPr>
          <a:xfrm>
            <a:off x="855251" y="1096926"/>
            <a:ext cx="105075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Mengimplementasi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 customization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memberikan berbagai manfaat seperti menciptakan keunggulan kompetitif, pendekatan personal, efisiensi biaya produksi, dan membangun loyalitas konsumen. Berikut penjelasannya: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72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8" name="Google Shape;1078;p72"/>
          <p:cNvGrpSpPr/>
          <p:nvPr/>
        </p:nvGrpSpPr>
        <p:grpSpPr>
          <a:xfrm>
            <a:off x="794536" y="2182501"/>
            <a:ext cx="10406064" cy="3958284"/>
            <a:chOff x="948589" y="1963338"/>
            <a:chExt cx="10406064" cy="3958284"/>
          </a:xfrm>
        </p:grpSpPr>
        <p:grpSp>
          <p:nvGrpSpPr>
            <p:cNvPr id="1079" name="Google Shape;1079;p72"/>
            <p:cNvGrpSpPr/>
            <p:nvPr/>
          </p:nvGrpSpPr>
          <p:grpSpPr>
            <a:xfrm>
              <a:off x="948589" y="1963338"/>
              <a:ext cx="2535648" cy="3958284"/>
              <a:chOff x="948589" y="1963338"/>
              <a:chExt cx="2535648" cy="3958284"/>
            </a:xfrm>
          </p:grpSpPr>
          <p:sp>
            <p:nvSpPr>
              <p:cNvPr id="1080" name="Google Shape;1080;p72"/>
              <p:cNvSpPr/>
              <p:nvPr/>
            </p:nvSpPr>
            <p:spPr>
              <a:xfrm>
                <a:off x="948589" y="2224143"/>
                <a:ext cx="2535648" cy="700328"/>
              </a:xfrm>
              <a:prstGeom prst="roundRect">
                <a:avLst>
                  <a:gd name="adj" fmla="val 3533"/>
                </a:avLst>
              </a:prstGeom>
              <a:solidFill>
                <a:schemeClr val="accent1"/>
              </a:solidFill>
              <a:ln w="25400" cap="flat" cmpd="sng">
                <a:solidFill>
                  <a:srgbClr val="161D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Menciptakan Keunggulan Kompetitif</a:t>
                </a:r>
                <a:endParaRPr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72"/>
              <p:cNvSpPr/>
              <p:nvPr/>
            </p:nvSpPr>
            <p:spPr>
              <a:xfrm>
                <a:off x="948589" y="2930675"/>
                <a:ext cx="2535648" cy="299094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Memberikan produk atau layanan yang disesuaikan, dan menarik perhatian pelanggan. </a:t>
                </a: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Contoh: </a:t>
                </a:r>
                <a:r>
                  <a:rPr lang="en-US"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Sebuah perusahaan elektronik yang memungkinkan pelanggan memilih spesifikasi dan fitur yang mereka inginkan pada laptop mereka.</a:t>
                </a: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72"/>
              <p:cNvSpPr/>
              <p:nvPr/>
            </p:nvSpPr>
            <p:spPr>
              <a:xfrm>
                <a:off x="2020198" y="1963338"/>
                <a:ext cx="392430" cy="392432"/>
              </a:xfrm>
              <a:prstGeom prst="ellipse">
                <a:avLst/>
              </a:prstGeom>
              <a:solidFill>
                <a:srgbClr val="2796A3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72"/>
            <p:cNvGrpSpPr/>
            <p:nvPr/>
          </p:nvGrpSpPr>
          <p:grpSpPr>
            <a:xfrm>
              <a:off x="3572061" y="1963338"/>
              <a:ext cx="2535648" cy="3958284"/>
              <a:chOff x="3572061" y="1963338"/>
              <a:chExt cx="2535648" cy="3958284"/>
            </a:xfrm>
          </p:grpSpPr>
          <p:sp>
            <p:nvSpPr>
              <p:cNvPr id="1084" name="Google Shape;1084;p72"/>
              <p:cNvSpPr/>
              <p:nvPr/>
            </p:nvSpPr>
            <p:spPr>
              <a:xfrm>
                <a:off x="3572061" y="2224143"/>
                <a:ext cx="2535648" cy="700328"/>
              </a:xfrm>
              <a:prstGeom prst="roundRect">
                <a:avLst>
                  <a:gd name="adj" fmla="val 6817"/>
                </a:avLst>
              </a:prstGeom>
              <a:solidFill>
                <a:schemeClr val="accent1"/>
              </a:solidFill>
              <a:ln w="25400" cap="flat" cmpd="sng">
                <a:solidFill>
                  <a:srgbClr val="161D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Menawarkan Pendekatan Personal</a:t>
                </a:r>
                <a:endParaRPr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72"/>
              <p:cNvSpPr/>
              <p:nvPr/>
            </p:nvSpPr>
            <p:spPr>
              <a:xfrm>
                <a:off x="3572061" y="2930675"/>
                <a:ext cx="2535648" cy="299094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Perusahaan dapat menyediakan solusi yang sesuai dengan karakteristik unik pelanggan. </a:t>
                </a: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Contoh: </a:t>
                </a:r>
                <a:r>
                  <a:rPr lang="en-US"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Sebuah perusahaan kosmetik yang memungkinkan pelanggan untuk mencampur sendiri produk perawatan kulit berdasarkan jenis kulit dan masalah yang mereka miliki. </a:t>
                </a: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72"/>
              <p:cNvSpPr/>
              <p:nvPr/>
            </p:nvSpPr>
            <p:spPr>
              <a:xfrm>
                <a:off x="4643670" y="1963338"/>
                <a:ext cx="392430" cy="392432"/>
              </a:xfrm>
              <a:prstGeom prst="ellipse">
                <a:avLst/>
              </a:prstGeom>
              <a:solidFill>
                <a:srgbClr val="2796A3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p72"/>
            <p:cNvGrpSpPr/>
            <p:nvPr/>
          </p:nvGrpSpPr>
          <p:grpSpPr>
            <a:xfrm>
              <a:off x="6195533" y="1963338"/>
              <a:ext cx="2535648" cy="3958284"/>
              <a:chOff x="6195533" y="1963338"/>
              <a:chExt cx="2535648" cy="3958284"/>
            </a:xfrm>
          </p:grpSpPr>
          <p:sp>
            <p:nvSpPr>
              <p:cNvPr id="1088" name="Google Shape;1088;p72"/>
              <p:cNvSpPr/>
              <p:nvPr/>
            </p:nvSpPr>
            <p:spPr>
              <a:xfrm>
                <a:off x="6195533" y="2224143"/>
                <a:ext cx="2535648" cy="700328"/>
              </a:xfrm>
              <a:prstGeom prst="roundRect">
                <a:avLst>
                  <a:gd name="adj" fmla="val 5175"/>
                </a:avLst>
              </a:prstGeom>
              <a:solidFill>
                <a:schemeClr val="accent1"/>
              </a:solidFill>
              <a:ln w="25400" cap="flat" cmpd="sng">
                <a:solidFill>
                  <a:srgbClr val="161D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Biaya Produksi Efisien</a:t>
                </a:r>
                <a:endParaRPr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72"/>
              <p:cNvSpPr/>
              <p:nvPr/>
            </p:nvSpPr>
            <p:spPr>
              <a:xfrm>
                <a:off x="6195533" y="2930675"/>
                <a:ext cx="2535648" cy="299094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Perusahaan bisa meningkatkan efisiensi produksi dan mengelola biaya dengan baik.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Contoh</a:t>
                </a:r>
                <a:r>
                  <a:rPr lang="en-US"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 Sebuah perusahaan sepatu yang menggunakan teknologi manufaktur 3D untuk mencetak sepatu yang disesuaikan dengan ukuran kaki pelanggan. </a:t>
                </a: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72"/>
              <p:cNvSpPr/>
              <p:nvPr/>
            </p:nvSpPr>
            <p:spPr>
              <a:xfrm>
                <a:off x="7267142" y="1963338"/>
                <a:ext cx="392430" cy="392432"/>
              </a:xfrm>
              <a:prstGeom prst="ellipse">
                <a:avLst/>
              </a:prstGeom>
              <a:solidFill>
                <a:srgbClr val="2796A3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72"/>
            <p:cNvGrpSpPr/>
            <p:nvPr/>
          </p:nvGrpSpPr>
          <p:grpSpPr>
            <a:xfrm>
              <a:off x="8819005" y="1963338"/>
              <a:ext cx="2535648" cy="3958284"/>
              <a:chOff x="8819005" y="1963338"/>
              <a:chExt cx="2535648" cy="3958284"/>
            </a:xfrm>
          </p:grpSpPr>
          <p:sp>
            <p:nvSpPr>
              <p:cNvPr id="1092" name="Google Shape;1092;p72"/>
              <p:cNvSpPr/>
              <p:nvPr/>
            </p:nvSpPr>
            <p:spPr>
              <a:xfrm>
                <a:off x="8819005" y="2224143"/>
                <a:ext cx="2535648" cy="700328"/>
              </a:xfrm>
              <a:prstGeom prst="roundRect">
                <a:avLst>
                  <a:gd name="adj" fmla="val 5175"/>
                </a:avLst>
              </a:prstGeom>
              <a:solidFill>
                <a:schemeClr val="accent1"/>
              </a:solidFill>
              <a:ln w="25400" cap="flat" cmpd="sng">
                <a:solidFill>
                  <a:srgbClr val="161D3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Membangun Loyalitas Konsumen</a:t>
                </a:r>
                <a:endParaRPr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72"/>
              <p:cNvSpPr/>
              <p:nvPr/>
            </p:nvSpPr>
            <p:spPr>
              <a:xfrm>
                <a:off x="8819005" y="2930675"/>
                <a:ext cx="2535648" cy="299094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Membantu membangun loyalitas konsumen yang kuat, hubungan jangka panjang dan rekomendasi positif.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Contoh: Perusahaan </a:t>
                </a:r>
                <a:r>
                  <a:rPr lang="en-US" sz="1400" b="0" i="1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fashion</a:t>
                </a:r>
                <a:r>
                  <a:rPr lang="en-US"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menyediakan opsi penjahitan pakaian sesuai dengan ukuran tubuh pelanggan. </a:t>
                </a: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72"/>
              <p:cNvSpPr/>
              <p:nvPr/>
            </p:nvSpPr>
            <p:spPr>
              <a:xfrm>
                <a:off x="9890614" y="1963338"/>
                <a:ext cx="392430" cy="392432"/>
              </a:xfrm>
              <a:prstGeom prst="ellipse">
                <a:avLst/>
              </a:prstGeom>
              <a:solidFill>
                <a:srgbClr val="2796A3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1"/>
          <p:cNvSpPr txBox="1">
            <a:spLocks noGrp="1"/>
          </p:cNvSpPr>
          <p:nvPr>
            <p:ph type="body" idx="2"/>
          </p:nvPr>
        </p:nvSpPr>
        <p:spPr>
          <a:xfrm>
            <a:off x="150920" y="6503193"/>
            <a:ext cx="47258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endParaRPr/>
          </a:p>
        </p:txBody>
      </p:sp>
      <p:graphicFrame>
        <p:nvGraphicFramePr>
          <p:cNvPr id="594" name="Google Shape;594;p61"/>
          <p:cNvGraphicFramePr/>
          <p:nvPr>
            <p:extLst>
              <p:ext uri="{D42A27DB-BD31-4B8C-83A1-F6EECF244321}">
                <p14:modId xmlns:p14="http://schemas.microsoft.com/office/powerpoint/2010/main" val="2980513869"/>
              </p:ext>
            </p:extLst>
          </p:nvPr>
        </p:nvGraphicFramePr>
        <p:xfrm>
          <a:off x="733420" y="1054101"/>
          <a:ext cx="10725175" cy="4852975"/>
        </p:xfrm>
        <a:graphic>
          <a:graphicData uri="http://schemas.openxmlformats.org/drawingml/2006/table">
            <a:tbl>
              <a:tblPr firstRow="1" bandRow="1">
                <a:noFill/>
                <a:tableStyleId>{38EF7C42-4AE8-4220-BCFE-55223CBC4901}</a:tableStyleId>
              </a:tblPr>
              <a:tblGrid>
                <a:gridCol w="224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1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 Pembelajaran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212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Meningkatkan Customer Loyalty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8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1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Deskripsi Modul</a:t>
                      </a:r>
                      <a:endParaRPr sz="1400" b="1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21285" marR="11430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Meningkatkan </a:t>
                      </a:r>
                      <a:r>
                        <a:rPr lang="en-US" sz="1400" i="1" u="none" strike="noStrike" cap="none"/>
                        <a:t>Customer Loyalty</a:t>
                      </a:r>
                      <a:r>
                        <a:rPr lang="en-US" sz="1400" u="none" strike="noStrike" cap="none"/>
                        <a:t>, yaitu</a:t>
                      </a: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mengelola dan menyimpan informasi terkait dengan pelanggan, dan upaya menciptakan nilai yang inovatif melalui kustomisasi untuk memperkuat hubungan dengan pelanggan.</a:t>
                      </a:r>
                      <a:endParaRPr sz="1400" b="0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Enabling Learning Objective</a:t>
                      </a:r>
                      <a:endParaRPr sz="1400" b="1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2128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Mampu memperkuat hubungan pelanggan dalam menciptakan nilai baru yang inovatif melalui kustomisasi.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Daftar Topik</a:t>
                      </a:r>
                      <a:endParaRPr sz="1400" b="1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463548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Mengelola Informasi Pelanggan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63548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Penerapan Kustomisasi Massal</a:t>
                      </a:r>
                      <a:endParaRPr sz="1400" u="none" strike="noStrike" cap="none"/>
                    </a:p>
                  </a:txBody>
                  <a:tcPr marL="0" marR="0" marT="127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0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Keywords</a:t>
                      </a:r>
                      <a:endParaRPr sz="1400" b="1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63548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b="0" i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 Database</a:t>
                      </a:r>
                      <a:endParaRPr sz="1400" i="1" u="none" strike="noStrike" cap="none"/>
                    </a:p>
                    <a:p>
                      <a:pPr marL="463548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Informasi pelanggan</a:t>
                      </a:r>
                      <a:endParaRPr sz="1400" u="none" strike="noStrike" cap="none"/>
                    </a:p>
                    <a:p>
                      <a:pPr marL="463548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Kustomisasi massal</a:t>
                      </a:r>
                      <a:endParaRPr sz="1400" u="none" strike="noStrike" cap="none"/>
                    </a:p>
                    <a:p>
                      <a:pPr marL="463548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b="0" i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 Loyalty</a:t>
                      </a:r>
                      <a:endParaRPr sz="1400" u="none" strike="noStrike" cap="none"/>
                    </a:p>
                    <a:p>
                      <a:pPr marL="463548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Pelanggan </a:t>
                      </a:r>
                      <a:r>
                        <a:rPr lang="en-US" sz="1400" b="0" i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online</a:t>
                      </a:r>
                      <a:endParaRPr sz="1400" u="none" strike="noStrike" cap="none"/>
                    </a:p>
                    <a:p>
                      <a:pPr marL="463548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AutoNum type="arabicPeriod"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Pelanggan </a:t>
                      </a:r>
                      <a:r>
                        <a:rPr lang="en-US" sz="1400" b="0" i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offline</a:t>
                      </a:r>
                      <a:endParaRPr sz="1400" i="1" u="none" strike="noStrike" cap="none"/>
                    </a:p>
                  </a:txBody>
                  <a:tcPr marL="0" marR="0" marT="4450" marB="0" anchor="ctr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9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Durasi Waktu Ajar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63547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90 </a:t>
                      </a:r>
                      <a:r>
                        <a:rPr lang="en-US" sz="1400" u="none" strike="noStrike" cap="none" dirty="0" err="1"/>
                        <a:t>Menit</a:t>
                      </a:r>
                      <a:endParaRPr sz="1400" b="0" i="1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44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4"/>
          <p:cNvSpPr txBox="1"/>
          <p:nvPr/>
        </p:nvSpPr>
        <p:spPr>
          <a:xfrm>
            <a:off x="833432" y="1257344"/>
            <a:ext cx="10634700" cy="22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55600" marR="0" lvl="0" indent="-342900" algn="just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Perusahaan dapat membangun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loyalty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jangka panjang jika memiliki informasi mengenai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dapat menawarkan produk atau jasa yang sesuai, dan terdapat berbagai cara untuk mengumpulkan informasi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seperti cara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offline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(kontak langsung dengan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dan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(melalui internet).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2900" algn="just" rtl="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Perkembangan teknologi membantu perusahaan untuk dapat menciptakan nilai baru yang inovatif bagi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melalui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 customization.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44"/>
          <p:cNvSpPr txBox="1">
            <a:spLocks noGrp="1"/>
          </p:cNvSpPr>
          <p:nvPr>
            <p:ph type="title"/>
          </p:nvPr>
        </p:nvSpPr>
        <p:spPr>
          <a:xfrm>
            <a:off x="833432" y="570760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</p:txBody>
      </p:sp>
      <p:sp>
        <p:nvSpPr>
          <p:cNvPr id="1101" name="Google Shape;1101;p44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&gt; SUMMARY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5"/>
          <p:cNvSpPr txBox="1">
            <a:spLocks noGrp="1"/>
          </p:cNvSpPr>
          <p:nvPr>
            <p:ph type="body" idx="5"/>
          </p:nvPr>
        </p:nvSpPr>
        <p:spPr>
          <a:xfrm>
            <a:off x="150919" y="6503193"/>
            <a:ext cx="7766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&gt; REFERENCES</a:t>
            </a:r>
            <a:endParaRPr/>
          </a:p>
        </p:txBody>
      </p:sp>
      <p:sp>
        <p:nvSpPr>
          <p:cNvPr id="1107" name="Google Shape;1107;p45"/>
          <p:cNvSpPr txBox="1">
            <a:spLocks noGrp="1"/>
          </p:cNvSpPr>
          <p:nvPr>
            <p:ph type="title"/>
          </p:nvPr>
        </p:nvSpPr>
        <p:spPr>
          <a:xfrm>
            <a:off x="592928" y="36594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>
            <a:off x="592928" y="855481"/>
            <a:ext cx="11006100" cy="5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Arafat, R 2022, </a:t>
            </a:r>
            <a:r>
              <a:rPr lang="en-US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Flat File Database System, Uses &amp; Example,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Study,</a:t>
            </a:r>
            <a:r>
              <a:rPr lang="en-US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viewed 3 November 2022, &lt;</a:t>
            </a:r>
            <a:r>
              <a:rPr lang="en-US" sz="13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https://study.com/learn/lesson/what-is-flat-file-database.html/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Chairia, D 2012, </a:t>
            </a:r>
            <a:r>
              <a:rPr lang="en-US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 Customization: Pengertian dan Pendekatan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Kompasiana, viewed 3 November 2022, &lt;</a:t>
            </a:r>
            <a:r>
              <a:rPr lang="en-US" sz="13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https://www.kompasiana.com/delfi.chairia/551852a9a333118207b664ea/mass-customization-pengertian-dan-pendekatan/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Griffin, J 2001, Customer Winback: How to Recapture Lost Customers And Keep Them Loyal, Jossey-Bass Inc, California.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Handayani, M 2021, </a:t>
            </a:r>
            <a:r>
              <a:rPr lang="en-US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Memahami Data Warehouse dan Manfaatnya,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Ekrut Media, viewed 3 November 2022, &lt;</a:t>
            </a:r>
            <a:r>
              <a:rPr lang="en-US" sz="13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https://www.ekrut.com/media/data-warehouse-adalah/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Kim, K 2022, </a:t>
            </a:r>
            <a:r>
              <a:rPr lang="en-US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Database? Definition, Types and Example,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Fivetran</a:t>
            </a:r>
            <a:r>
              <a:rPr lang="en-US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viewed 3 November 2022, &lt;</a:t>
            </a:r>
            <a:r>
              <a:rPr lang="en-US" sz="13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https://www.fivetran.com/blog/what-is-a-database/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Nasrudin, A 2022, </a:t>
            </a:r>
            <a:r>
              <a:rPr lang="en-US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Kustomisasi Massal: Definisi, Jenis, Manfaat, Tantangan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Cerdasco, viewed 3 November 2022, &lt;</a:t>
            </a:r>
            <a:r>
              <a:rPr lang="en-US" sz="13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https://cerdasco.com/kustomisasi-massal/</a:t>
            </a:r>
            <a:r>
              <a:rPr lang="en-US" sz="13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Norfazlina, M, Akma, S, Adrina, S, Noorizan, M 2016, ‘</a:t>
            </a:r>
            <a:r>
              <a:rPr lang="en-US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Information System Satisfaction and Task Productivity: The Moderating Effect of Training’, Procedia of Economic and Finance.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Techopedia, </a:t>
            </a:r>
            <a:r>
              <a:rPr lang="en-US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Flat Database,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viewed 3 November 2022, &lt;</a:t>
            </a:r>
            <a:r>
              <a:rPr lang="en-US" sz="13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https://www.techopedia.com/definition/25330/flatdatabase#:~:text=Explains%20Flat%20Data ase-,What%20Does%20Flat%20Database%20Mean%3F,such%20as%20tabs%20or%20commas/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Setiawan, R 2021, </a:t>
            </a:r>
            <a:r>
              <a:rPr lang="en-US" sz="13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 Itu Data Mining dan Bagaimana Metodenya?</a:t>
            </a:r>
            <a:r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Dicoding, viewed 3 November 2022, &lt;</a:t>
            </a:r>
            <a:r>
              <a:rPr lang="en-US" sz="13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https://www.dicoding.com/blog/apa-itu-data-mining/</a:t>
            </a:r>
            <a:r>
              <a:rPr lang="en-US" sz="13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2;p46">
            <a:extLst>
              <a:ext uri="{FF2B5EF4-FFF2-40B4-BE49-F238E27FC236}">
                <a16:creationId xmlns:a16="http://schemas.microsoft.com/office/drawing/2014/main" id="{5E932F0A-2643-2D46-ECB7-FF1F1E541F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9890" y="2703210"/>
            <a:ext cx="6552220" cy="145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TERIMA KASIH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Google Shape;492;p167">
            <a:extLst>
              <a:ext uri="{FF2B5EF4-FFF2-40B4-BE49-F238E27FC236}">
                <a16:creationId xmlns:a16="http://schemas.microsoft.com/office/drawing/2014/main" id="{AEC612C3-C720-FC7D-3D36-28FCB07E53DA}"/>
              </a:ext>
            </a:extLst>
          </p:cNvPr>
          <p:cNvSpPr/>
          <p:nvPr/>
        </p:nvSpPr>
        <p:spPr>
          <a:xfrm>
            <a:off x="10748165" y="5826917"/>
            <a:ext cx="2271713" cy="227171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61D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1;p79">
            <a:extLst>
              <a:ext uri="{FF2B5EF4-FFF2-40B4-BE49-F238E27FC236}">
                <a16:creationId xmlns:a16="http://schemas.microsoft.com/office/drawing/2014/main" id="{0467CBE9-CBE3-BDAF-5191-E33592A34066}"/>
              </a:ext>
            </a:extLst>
          </p:cNvPr>
          <p:cNvSpPr txBox="1"/>
          <p:nvPr/>
        </p:nvSpPr>
        <p:spPr>
          <a:xfrm>
            <a:off x="10069625" y="6334888"/>
            <a:ext cx="18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368;p117">
            <a:extLst>
              <a:ext uri="{FF2B5EF4-FFF2-40B4-BE49-F238E27FC236}">
                <a16:creationId xmlns:a16="http://schemas.microsoft.com/office/drawing/2014/main" id="{68C6342B-CFE2-6E3C-4EBD-5F7936BC29D0}"/>
              </a:ext>
            </a:extLst>
          </p:cNvPr>
          <p:cNvSpPr txBox="1"/>
          <p:nvPr/>
        </p:nvSpPr>
        <p:spPr>
          <a:xfrm>
            <a:off x="150919" y="6503193"/>
            <a:ext cx="7766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194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8602" y="1106200"/>
            <a:ext cx="2174796" cy="2028472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2"/>
          <p:cNvSpPr txBox="1">
            <a:spLocks noGrp="1"/>
          </p:cNvSpPr>
          <p:nvPr>
            <p:ph type="body" idx="4"/>
          </p:nvPr>
        </p:nvSpPr>
        <p:spPr>
          <a:xfrm>
            <a:off x="150919" y="6503193"/>
            <a:ext cx="81316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</a:t>
            </a:r>
            <a:endParaRPr/>
          </a:p>
        </p:txBody>
      </p:sp>
      <p:pic>
        <p:nvPicPr>
          <p:cNvPr id="601" name="Google Shape;601;p62"/>
          <p:cNvPicPr preferRelativeResize="0"/>
          <p:nvPr/>
        </p:nvPicPr>
        <p:blipFill rotWithShape="1">
          <a:blip r:embed="rId4">
            <a:alphaModFix/>
          </a:blip>
          <a:srcRect b="14297"/>
          <a:stretch/>
        </p:blipFill>
        <p:spPr>
          <a:xfrm>
            <a:off x="2122672" y="860077"/>
            <a:ext cx="2675224" cy="215986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2"/>
          <p:cNvSpPr txBox="1"/>
          <p:nvPr/>
        </p:nvSpPr>
        <p:spPr>
          <a:xfrm>
            <a:off x="941697" y="4284215"/>
            <a:ext cx="4620904" cy="160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Definisi sistem informasi pelanggan,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pelanggan, merancang sistem informasi pelanggan, cara mengumpulkan informasi pelanggan secara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offline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online.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2"/>
          <p:cNvSpPr txBox="1"/>
          <p:nvPr/>
        </p:nvSpPr>
        <p:spPr>
          <a:xfrm>
            <a:off x="6769100" y="4284215"/>
            <a:ext cx="4419600" cy="123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Definisi kustomisasi massal, 4 jenis kustomisasi massal yaitu: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transparent, adaptive, collaborative, cosmetic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dan manfaat kustomisasi massal.</a:t>
            </a:r>
            <a:endParaRPr sz="20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2"/>
          <p:cNvSpPr/>
          <p:nvPr/>
        </p:nvSpPr>
        <p:spPr>
          <a:xfrm>
            <a:off x="432238" y="3080431"/>
            <a:ext cx="11327525" cy="759600"/>
          </a:xfrm>
          <a:prstGeom prst="roundRect">
            <a:avLst>
              <a:gd name="adj" fmla="val 50000"/>
            </a:avLst>
          </a:prstGeom>
          <a:solidFill>
            <a:srgbClr val="1F29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2"/>
          <p:cNvSpPr/>
          <p:nvPr/>
        </p:nvSpPr>
        <p:spPr>
          <a:xfrm rot="-2700000">
            <a:off x="2924453" y="3595713"/>
            <a:ext cx="466266" cy="466266"/>
          </a:xfrm>
          <a:prstGeom prst="rtTriangle">
            <a:avLst/>
          </a:prstGeom>
          <a:solidFill>
            <a:srgbClr val="1F29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2"/>
          <p:cNvSpPr/>
          <p:nvPr/>
        </p:nvSpPr>
        <p:spPr>
          <a:xfrm rot="-2700000">
            <a:off x="8980954" y="3596894"/>
            <a:ext cx="466266" cy="466266"/>
          </a:xfrm>
          <a:prstGeom prst="rtTriangle">
            <a:avLst/>
          </a:prstGeom>
          <a:solidFill>
            <a:srgbClr val="1F295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p62"/>
          <p:cNvCxnSpPr/>
          <p:nvPr/>
        </p:nvCxnSpPr>
        <p:spPr>
          <a:xfrm>
            <a:off x="6154086" y="3090099"/>
            <a:ext cx="0" cy="752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8" name="Google Shape;608;p62"/>
          <p:cNvSpPr txBox="1"/>
          <p:nvPr/>
        </p:nvSpPr>
        <p:spPr>
          <a:xfrm>
            <a:off x="1514901" y="3244471"/>
            <a:ext cx="3682272" cy="369261"/>
          </a:xfrm>
          <a:prstGeom prst="rect">
            <a:avLst/>
          </a:prstGeom>
          <a:solidFill>
            <a:srgbClr val="1F2952"/>
          </a:solidFill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Mengelola Informasi Pelanggan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2"/>
          <p:cNvSpPr txBox="1"/>
          <p:nvPr/>
        </p:nvSpPr>
        <p:spPr>
          <a:xfrm>
            <a:off x="7416287" y="3244471"/>
            <a:ext cx="3392400" cy="369261"/>
          </a:xfrm>
          <a:prstGeom prst="rect">
            <a:avLst/>
          </a:prstGeom>
          <a:solidFill>
            <a:srgbClr val="1F2952"/>
          </a:solidFill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Penerapan Kustomisasi Massal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2"/>
          <p:cNvSpPr/>
          <p:nvPr/>
        </p:nvSpPr>
        <p:spPr>
          <a:xfrm>
            <a:off x="6165395" y="811293"/>
            <a:ext cx="5641278" cy="4940507"/>
          </a:xfrm>
          <a:prstGeom prst="rect">
            <a:avLst/>
          </a:prstGeom>
          <a:solidFill>
            <a:srgbClr val="FFFFFF">
              <a:alpha val="7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"/>
          <p:cNvSpPr txBox="1">
            <a:spLocks noGrp="1"/>
          </p:cNvSpPr>
          <p:nvPr>
            <p:ph type="title"/>
          </p:nvPr>
        </p:nvSpPr>
        <p:spPr>
          <a:xfrm>
            <a:off x="6267450" y="2748011"/>
            <a:ext cx="5168900" cy="145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>
                <a:solidFill>
                  <a:srgbClr val="1F2952"/>
                </a:solidFill>
                <a:latin typeface="Calibri"/>
                <a:ea typeface="Calibri"/>
                <a:cs typeface="Calibri"/>
                <a:sym typeface="Calibri"/>
              </a:rPr>
              <a:t>TOPIK 1 – </a:t>
            </a:r>
            <a:br>
              <a:rPr lang="en-US" sz="3600">
                <a:solidFill>
                  <a:srgbClr val="1F295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>
                <a:solidFill>
                  <a:srgbClr val="1F2952"/>
                </a:solidFill>
                <a:latin typeface="Calibri"/>
                <a:ea typeface="Calibri"/>
                <a:cs typeface="Calibri"/>
                <a:sym typeface="Calibri"/>
              </a:rPr>
              <a:t>MENGELOLA INFORMASI PELANGGAN </a:t>
            </a:r>
            <a:endParaRPr sz="3600">
              <a:solidFill>
                <a:srgbClr val="1F295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"/>
          <p:cNvSpPr txBox="1">
            <a:spLocks noGrp="1"/>
          </p:cNvSpPr>
          <p:nvPr>
            <p:ph type="body" idx="4"/>
          </p:nvPr>
        </p:nvSpPr>
        <p:spPr>
          <a:xfrm>
            <a:off x="150919" y="6503193"/>
            <a:ext cx="81316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pic>
        <p:nvPicPr>
          <p:cNvPr id="617" name="Google Shape;6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807" y="999818"/>
            <a:ext cx="4947967" cy="494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3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623" name="Google Shape;623;p63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Definisi Sistem Informasi Pelanggan</a:t>
            </a:r>
            <a:endParaRPr/>
          </a:p>
        </p:txBody>
      </p:sp>
      <p:sp>
        <p:nvSpPr>
          <p:cNvPr id="624" name="Google Shape;624;p63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Norfazlina, G, Akma, S, Adrina, S &amp; Noorizan, M 2016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3"/>
          <p:cNvSpPr/>
          <p:nvPr/>
        </p:nvSpPr>
        <p:spPr>
          <a:xfrm>
            <a:off x="865878" y="2568395"/>
            <a:ext cx="4796571" cy="3472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 Informasi Pelanggan (</a:t>
            </a: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Information System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atau CIS) berfungsi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sebagai pusat data pelanggan yang terintegrasi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yang memungkinkan perusahaan untuk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mengakses informasi pelanggan dengan mudah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dan memberikan layanan yang lebih baik kepada pelanggan. Sistem ini dapat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mencakup berbagai jenis informasi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seperti nama, alamat, nomor telepon, </a:t>
            </a: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data demografis, histori pembelian, catatan layanan, riwayat komunikasi, dan informasi lain yang relevan.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63"/>
          <p:cNvSpPr txBox="1"/>
          <p:nvPr/>
        </p:nvSpPr>
        <p:spPr>
          <a:xfrm>
            <a:off x="850980" y="1085051"/>
            <a:ext cx="105075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 yang digunakan perusahaan untuk membantu karyawan mendapatkan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informasi tentang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secara efisien.</a:t>
            </a:r>
            <a:endParaRPr sz="16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63"/>
          <p:cNvGrpSpPr/>
          <p:nvPr/>
        </p:nvGrpSpPr>
        <p:grpSpPr>
          <a:xfrm>
            <a:off x="6019800" y="2356864"/>
            <a:ext cx="5323724" cy="3805446"/>
            <a:chOff x="6057900" y="2356864"/>
            <a:chExt cx="5323724" cy="3805446"/>
          </a:xfrm>
        </p:grpSpPr>
        <p:sp>
          <p:nvSpPr>
            <p:cNvPr id="628" name="Google Shape;628;p63"/>
            <p:cNvSpPr/>
            <p:nvPr/>
          </p:nvSpPr>
          <p:spPr>
            <a:xfrm>
              <a:off x="6057900" y="2356864"/>
              <a:ext cx="5323724" cy="3805446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9" name="Google Shape;629;p63"/>
            <p:cNvGrpSpPr/>
            <p:nvPr/>
          </p:nvGrpSpPr>
          <p:grpSpPr>
            <a:xfrm>
              <a:off x="6214054" y="2477961"/>
              <a:ext cx="5011416" cy="3563253"/>
              <a:chOff x="3725220" y="1808372"/>
              <a:chExt cx="5011416" cy="3563253"/>
            </a:xfrm>
          </p:grpSpPr>
          <p:grpSp>
            <p:nvGrpSpPr>
              <p:cNvPr id="630" name="Google Shape;630;p63"/>
              <p:cNvGrpSpPr/>
              <p:nvPr/>
            </p:nvGrpSpPr>
            <p:grpSpPr>
              <a:xfrm>
                <a:off x="4605187" y="2322896"/>
                <a:ext cx="2970195" cy="2735615"/>
                <a:chOff x="4605187" y="2402903"/>
                <a:chExt cx="2970195" cy="2735615"/>
              </a:xfrm>
            </p:grpSpPr>
            <p:sp>
              <p:nvSpPr>
                <p:cNvPr id="631" name="Google Shape;631;p63"/>
                <p:cNvSpPr/>
                <p:nvPr/>
              </p:nvSpPr>
              <p:spPr>
                <a:xfrm>
                  <a:off x="5039311" y="2748402"/>
                  <a:ext cx="2100818" cy="2100818"/>
                </a:xfrm>
                <a:prstGeom prst="ellipse">
                  <a:avLst/>
                </a:prstGeom>
                <a:solidFill>
                  <a:srgbClr val="2796A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" name="Google Shape;632;p63"/>
                <p:cNvSpPr/>
                <p:nvPr/>
              </p:nvSpPr>
              <p:spPr>
                <a:xfrm>
                  <a:off x="5106740" y="2815831"/>
                  <a:ext cx="1965960" cy="19659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2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Database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2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Buzz Words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63"/>
                <p:cNvSpPr/>
                <p:nvPr/>
              </p:nvSpPr>
              <p:spPr>
                <a:xfrm rot="-5400000">
                  <a:off x="5855970" y="2336546"/>
                  <a:ext cx="480060" cy="61277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" name="Google Shape;634;p63"/>
                <p:cNvSpPr/>
                <p:nvPr/>
              </p:nvSpPr>
              <p:spPr>
                <a:xfrm rot="7243483">
                  <a:off x="5216621" y="4469256"/>
                  <a:ext cx="480060" cy="61277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" name="Google Shape;635;p63"/>
                <p:cNvSpPr/>
                <p:nvPr/>
              </p:nvSpPr>
              <p:spPr>
                <a:xfrm rot="-1095144">
                  <a:off x="7011438" y="3205620"/>
                  <a:ext cx="480060" cy="61277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63"/>
                <p:cNvSpPr/>
                <p:nvPr/>
              </p:nvSpPr>
              <p:spPr>
                <a:xfrm rot="1181200" flipH="1">
                  <a:off x="4694372" y="3208809"/>
                  <a:ext cx="480060" cy="61277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" name="Google Shape;637;p63"/>
                <p:cNvSpPr/>
                <p:nvPr/>
              </p:nvSpPr>
              <p:spPr>
                <a:xfrm rot="-7243483" flipH="1">
                  <a:off x="6559803" y="4446396"/>
                  <a:ext cx="480060" cy="61277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8" name="Google Shape;638;p63"/>
              <p:cNvSpPr txBox="1"/>
              <p:nvPr/>
            </p:nvSpPr>
            <p:spPr>
              <a:xfrm>
                <a:off x="5039311" y="1808372"/>
                <a:ext cx="2100818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1. Flat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database</a:t>
                </a:r>
                <a:endParaRPr sz="16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63"/>
              <p:cNvSpPr txBox="1"/>
              <p:nvPr/>
            </p:nvSpPr>
            <p:spPr>
              <a:xfrm>
                <a:off x="7391723" y="3150916"/>
                <a:ext cx="134491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2. Relational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database</a:t>
                </a:r>
                <a:endParaRPr sz="16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63"/>
              <p:cNvSpPr txBox="1"/>
              <p:nvPr/>
            </p:nvSpPr>
            <p:spPr>
              <a:xfrm>
                <a:off x="6349335" y="4786850"/>
                <a:ext cx="166017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3. Data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Warehouse</a:t>
                </a:r>
                <a:endParaRPr sz="16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63"/>
              <p:cNvSpPr txBox="1"/>
              <p:nvPr/>
            </p:nvSpPr>
            <p:spPr>
              <a:xfrm>
                <a:off x="4624630" y="4786850"/>
                <a:ext cx="86068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4. Data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Mining</a:t>
                </a:r>
                <a:endParaRPr sz="16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63"/>
              <p:cNvSpPr txBox="1"/>
              <p:nvPr/>
            </p:nvSpPr>
            <p:spPr>
              <a:xfrm>
                <a:off x="3725220" y="3150916"/>
                <a:ext cx="963552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1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5. Extranet</a:t>
                </a:r>
                <a:endParaRPr sz="1600" b="1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3" name="Google Shape;643;p63"/>
          <p:cNvSpPr/>
          <p:nvPr/>
        </p:nvSpPr>
        <p:spPr>
          <a:xfrm>
            <a:off x="850980" y="1638300"/>
            <a:ext cx="10530644" cy="6053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161D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Penggunaan informasi </a:t>
            </a: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yang efektif bisa membantu melindungi perusahaan dari </a:t>
            </a: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defection.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Berikut ini merupakan beberapa istilah umum yang digunakan terkait dengan </a:t>
            </a:r>
            <a:r>
              <a:rPr lang="en-U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database.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5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649" name="Google Shape;649;p65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Flat Database</a:t>
            </a:r>
            <a:endParaRPr/>
          </a:p>
        </p:txBody>
      </p:sp>
      <p:sp>
        <p:nvSpPr>
          <p:cNvPr id="650" name="Google Shape;650;p65"/>
          <p:cNvSpPr txBox="1"/>
          <p:nvPr/>
        </p:nvSpPr>
        <p:spPr>
          <a:xfrm>
            <a:off x="850980" y="1085051"/>
            <a:ext cx="105075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Flat database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atau seringkali disebut sebagai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flat-file database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merupakan sistem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sederhana yang pada umumnya digunakan untuk kebutuhan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storage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atau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 data.</a:t>
            </a:r>
            <a:endParaRPr sz="16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65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5"/>
          <p:cNvSpPr/>
          <p:nvPr/>
        </p:nvSpPr>
        <p:spPr>
          <a:xfrm>
            <a:off x="6653192" y="3991855"/>
            <a:ext cx="4705375" cy="1624845"/>
          </a:xfrm>
          <a:prstGeom prst="foldedCorner">
            <a:avLst>
              <a:gd name="adj" fmla="val 16667"/>
            </a:avLst>
          </a:prstGeom>
          <a:solidFill>
            <a:srgbClr val="279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Karena keterbatasan yang dimiliki,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flat database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tidak dapat digunakan untuk sebagian besar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yang membutuhkan analisis data yang lebih kompleks.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53" name="Google Shape;653;p65"/>
          <p:cNvGraphicFramePr/>
          <p:nvPr/>
        </p:nvGraphicFramePr>
        <p:xfrm>
          <a:off x="956330" y="2209559"/>
          <a:ext cx="5488050" cy="3401400"/>
        </p:xfrm>
        <a:graphic>
          <a:graphicData uri="http://schemas.openxmlformats.org/drawingml/2006/table">
            <a:tbl>
              <a:tblPr firstRow="1" bandRow="1">
                <a:noFill/>
                <a:tableStyleId>{38EF7C42-4AE8-4220-BCFE-55223CBC4901}</a:tableStyleId>
              </a:tblPr>
              <a:tblGrid>
                <a:gridCol w="182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Nama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1F29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Jenis Kelamin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1F29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No. Handphone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1F29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Henry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Pria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0812-1212-1345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Aldo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Pria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0812-1234-1233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Putri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Wanita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0812-8989-4567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Rachel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Wanita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0812-6475-2384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Dini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Wanita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0812-9087-8765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Andi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Pria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0812-4632-9099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Ulfa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Wanita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0812-2342-2222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54" name="Google Shape;654;p65"/>
          <p:cNvSpPr/>
          <p:nvPr/>
        </p:nvSpPr>
        <p:spPr>
          <a:xfrm>
            <a:off x="6653192" y="2215396"/>
            <a:ext cx="4705375" cy="1624846"/>
          </a:xfrm>
          <a:prstGeom prst="foldedCorner">
            <a:avLst>
              <a:gd name="adj" fmla="val 16667"/>
            </a:avLst>
          </a:prstGeom>
          <a:solidFill>
            <a:srgbClr val="279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Flat Database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sederhana di mana setiap data direpresentasikan sebagai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single table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dan rekam data disimpan dalam bentuk baris data tunggal (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single row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6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p65"/>
          <p:cNvGrpSpPr/>
          <p:nvPr/>
        </p:nvGrpSpPr>
        <p:grpSpPr>
          <a:xfrm>
            <a:off x="7851150" y="781038"/>
            <a:ext cx="3507478" cy="298500"/>
            <a:chOff x="7851150" y="781038"/>
            <a:chExt cx="3507478" cy="298500"/>
          </a:xfrm>
        </p:grpSpPr>
        <p:sp>
          <p:nvSpPr>
            <p:cNvPr id="656" name="Google Shape;656;p65"/>
            <p:cNvSpPr/>
            <p:nvPr/>
          </p:nvSpPr>
          <p:spPr>
            <a:xfrm>
              <a:off x="7851150" y="781038"/>
              <a:ext cx="621900" cy="298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5"/>
            <p:cNvSpPr/>
            <p:nvPr/>
          </p:nvSpPr>
          <p:spPr>
            <a:xfrm>
              <a:off x="8518597" y="781038"/>
              <a:ext cx="700800" cy="298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Relational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5"/>
            <p:cNvSpPr/>
            <p:nvPr/>
          </p:nvSpPr>
          <p:spPr>
            <a:xfrm>
              <a:off x="9264910" y="781038"/>
              <a:ext cx="758700" cy="298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Warehouse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5"/>
            <p:cNvSpPr/>
            <p:nvPr/>
          </p:nvSpPr>
          <p:spPr>
            <a:xfrm>
              <a:off x="10069281" y="781038"/>
              <a:ext cx="621900" cy="298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5"/>
            <p:cNvSpPr/>
            <p:nvPr/>
          </p:nvSpPr>
          <p:spPr>
            <a:xfrm>
              <a:off x="10736728" y="781038"/>
              <a:ext cx="621900" cy="298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666" name="Google Shape;666;p10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Relational Database</a:t>
            </a:r>
            <a:endParaRPr/>
          </a:p>
        </p:txBody>
      </p:sp>
      <p:sp>
        <p:nvSpPr>
          <p:cNvPr id="667" name="Google Shape;667;p10"/>
          <p:cNvSpPr txBox="1"/>
          <p:nvPr/>
        </p:nvSpPr>
        <p:spPr>
          <a:xfrm>
            <a:off x="850980" y="1085051"/>
            <a:ext cx="105075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Relational database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disebut juga dengan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 database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merupakan data yang disusun dalam baris dan kolom. Data tersebut memiliki keterkaitan satu sama lain.</a:t>
            </a:r>
            <a:endParaRPr sz="16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0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2001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10"/>
          <p:cNvSpPr/>
          <p:nvPr/>
        </p:nvSpPr>
        <p:spPr>
          <a:xfrm>
            <a:off x="6141307" y="4216099"/>
            <a:ext cx="5162555" cy="1534146"/>
          </a:xfrm>
          <a:prstGeom prst="foldedCorner">
            <a:avLst>
              <a:gd name="adj" fmla="val 16667"/>
            </a:avLst>
          </a:prstGeom>
          <a:solidFill>
            <a:srgbClr val="279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Informasi yang dikumpulkan didapatkan dari beberapa sumber berbeda, namun pengguna data melihat sebagai satu laporan yang sama.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0" name="Google Shape;670;p10"/>
          <p:cNvGrpSpPr/>
          <p:nvPr/>
        </p:nvGrpSpPr>
        <p:grpSpPr>
          <a:xfrm>
            <a:off x="1297459" y="2384854"/>
            <a:ext cx="4238367" cy="558906"/>
            <a:chOff x="1297460" y="2409568"/>
            <a:chExt cx="4238367" cy="558906"/>
          </a:xfrm>
        </p:grpSpPr>
        <p:sp>
          <p:nvSpPr>
            <p:cNvPr id="671" name="Google Shape;671;p10"/>
            <p:cNvSpPr/>
            <p:nvPr/>
          </p:nvSpPr>
          <p:spPr>
            <a:xfrm>
              <a:off x="1297460" y="2409568"/>
              <a:ext cx="4238367" cy="55890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0"/>
            <p:cNvSpPr/>
            <p:nvPr/>
          </p:nvSpPr>
          <p:spPr>
            <a:xfrm>
              <a:off x="1396314" y="2488812"/>
              <a:ext cx="543697" cy="400419"/>
            </a:xfrm>
            <a:prstGeom prst="rect">
              <a:avLst/>
            </a:prstGeom>
            <a:solidFill>
              <a:srgbClr val="2796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A1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0"/>
            <p:cNvSpPr/>
            <p:nvPr/>
          </p:nvSpPr>
          <p:spPr>
            <a:xfrm>
              <a:off x="2056499" y="2488812"/>
              <a:ext cx="3343404" cy="400419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Nama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4" name="Google Shape;674;p10"/>
          <p:cNvGrpSpPr/>
          <p:nvPr/>
        </p:nvGrpSpPr>
        <p:grpSpPr>
          <a:xfrm>
            <a:off x="1297459" y="4319420"/>
            <a:ext cx="4238367" cy="1098813"/>
            <a:chOff x="1297460" y="3503918"/>
            <a:chExt cx="4238367" cy="1098813"/>
          </a:xfrm>
        </p:grpSpPr>
        <p:sp>
          <p:nvSpPr>
            <p:cNvPr id="675" name="Google Shape;675;p10"/>
            <p:cNvSpPr/>
            <p:nvPr/>
          </p:nvSpPr>
          <p:spPr>
            <a:xfrm>
              <a:off x="1297460" y="3503918"/>
              <a:ext cx="4238367" cy="1098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1396314" y="3583162"/>
              <a:ext cx="543697" cy="400419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R1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2038865" y="3583162"/>
              <a:ext cx="543697" cy="400419"/>
            </a:xfrm>
            <a:prstGeom prst="rect">
              <a:avLst/>
            </a:prstGeom>
            <a:solidFill>
              <a:srgbClr val="2796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A1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>
              <a:off x="2681416" y="3567246"/>
              <a:ext cx="2718487" cy="43225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Text 1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1396314" y="4079806"/>
              <a:ext cx="543697" cy="400419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R2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>
              <a:off x="2038865" y="4079806"/>
              <a:ext cx="543697" cy="400419"/>
            </a:xfrm>
            <a:prstGeom prst="rect">
              <a:avLst/>
            </a:prstGeom>
            <a:solidFill>
              <a:srgbClr val="2796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A1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0"/>
            <p:cNvSpPr/>
            <p:nvPr/>
          </p:nvSpPr>
          <p:spPr>
            <a:xfrm>
              <a:off x="2681416" y="4063890"/>
              <a:ext cx="2718487" cy="43225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Text 2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2" name="Google Shape;682;p10"/>
          <p:cNvSpPr/>
          <p:nvPr/>
        </p:nvSpPr>
        <p:spPr>
          <a:xfrm>
            <a:off x="1683026" y="2864518"/>
            <a:ext cx="689113" cy="1534146"/>
          </a:xfrm>
          <a:custGeom>
            <a:avLst/>
            <a:gdLst/>
            <a:ahLst/>
            <a:cxnLst/>
            <a:rect l="l" t="t" r="r" b="b"/>
            <a:pathLst>
              <a:path w="723045" h="1519881" extrusionOk="0">
                <a:moveTo>
                  <a:pt x="0" y="0"/>
                </a:moveTo>
                <a:cubicBezTo>
                  <a:pt x="263611" y="256403"/>
                  <a:pt x="527222" y="512806"/>
                  <a:pt x="642552" y="766119"/>
                </a:cubicBezTo>
                <a:cubicBezTo>
                  <a:pt x="757882" y="1019433"/>
                  <a:pt x="724930" y="1269657"/>
                  <a:pt x="691979" y="1519881"/>
                </a:cubicBezTo>
              </a:path>
            </a:pathLst>
          </a:custGeom>
          <a:noFill/>
          <a:ln w="12700" cap="flat" cmpd="sng">
            <a:solidFill>
              <a:srgbClr val="161D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0"/>
          <p:cNvSpPr txBox="1"/>
          <p:nvPr/>
        </p:nvSpPr>
        <p:spPr>
          <a:xfrm>
            <a:off x="1297458" y="2122389"/>
            <a:ext cx="90762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Booking</a:t>
            </a:r>
            <a:endParaRPr sz="105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0"/>
          <p:cNvSpPr txBox="1"/>
          <p:nvPr/>
        </p:nvSpPr>
        <p:spPr>
          <a:xfrm>
            <a:off x="1297458" y="4091953"/>
            <a:ext cx="82426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sz="105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0"/>
          <p:cNvSpPr/>
          <p:nvPr/>
        </p:nvSpPr>
        <p:spPr>
          <a:xfrm>
            <a:off x="6141307" y="2293897"/>
            <a:ext cx="5162555" cy="1724902"/>
          </a:xfrm>
          <a:prstGeom prst="foldedCorner">
            <a:avLst>
              <a:gd name="adj" fmla="val 16667"/>
            </a:avLst>
          </a:prstGeom>
          <a:solidFill>
            <a:srgbClr val="279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Relational Database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Merupakan kelompok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dalam data dengan hubungan yang sudah ditentukan sebelumnya. Pada umumnya, item disusun menjadi tabel yang terdiri dari kolom dan baris.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6" name="Google Shape;686;p10"/>
          <p:cNvGrpSpPr/>
          <p:nvPr/>
        </p:nvGrpSpPr>
        <p:grpSpPr>
          <a:xfrm>
            <a:off x="7851150" y="781038"/>
            <a:ext cx="3507478" cy="298500"/>
            <a:chOff x="7851150" y="781038"/>
            <a:chExt cx="3507478" cy="298500"/>
          </a:xfrm>
        </p:grpSpPr>
        <p:sp>
          <p:nvSpPr>
            <p:cNvPr id="687" name="Google Shape;687;p10"/>
            <p:cNvSpPr/>
            <p:nvPr/>
          </p:nvSpPr>
          <p:spPr>
            <a:xfrm>
              <a:off x="7851150" y="781038"/>
              <a:ext cx="621900" cy="298500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0"/>
            <p:cNvSpPr/>
            <p:nvPr/>
          </p:nvSpPr>
          <p:spPr>
            <a:xfrm>
              <a:off x="8518597" y="781038"/>
              <a:ext cx="700800" cy="298500"/>
            </a:xfrm>
            <a:prstGeom prst="roundRect">
              <a:avLst>
                <a:gd name="adj" fmla="val 16667"/>
              </a:avLst>
            </a:prstGeom>
            <a:solidFill>
              <a:srgbClr val="1F29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Relational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0"/>
            <p:cNvSpPr/>
            <p:nvPr/>
          </p:nvSpPr>
          <p:spPr>
            <a:xfrm>
              <a:off x="9264910" y="781038"/>
              <a:ext cx="758700" cy="298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Warehouse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0"/>
            <p:cNvSpPr/>
            <p:nvPr/>
          </p:nvSpPr>
          <p:spPr>
            <a:xfrm>
              <a:off x="10069281" y="781038"/>
              <a:ext cx="621900" cy="298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0"/>
            <p:cNvSpPr/>
            <p:nvPr/>
          </p:nvSpPr>
          <p:spPr>
            <a:xfrm>
              <a:off x="10736728" y="781038"/>
              <a:ext cx="621900" cy="298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"/>
          <p:cNvSpPr txBox="1">
            <a:spLocks noGrp="1"/>
          </p:cNvSpPr>
          <p:nvPr>
            <p:ph type="body" idx="5"/>
          </p:nvPr>
        </p:nvSpPr>
        <p:spPr>
          <a:xfrm>
            <a:off x="150920" y="6503193"/>
            <a:ext cx="88473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MENINGKATKAN CUSTOMER LOYALTY &gt; MENGELOLA INFORMASI PELANGGAN</a:t>
            </a:r>
            <a:endParaRPr/>
          </a:p>
        </p:txBody>
      </p:sp>
      <p:sp>
        <p:nvSpPr>
          <p:cNvPr id="697" name="Google Shape;697;p11"/>
          <p:cNvSpPr txBox="1">
            <a:spLocks noGrp="1"/>
          </p:cNvSpPr>
          <p:nvPr>
            <p:ph type="title"/>
          </p:nvPr>
        </p:nvSpPr>
        <p:spPr>
          <a:xfrm>
            <a:off x="833432" y="522353"/>
            <a:ext cx="10725160" cy="6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Warehouse</a:t>
            </a:r>
            <a:endParaRPr/>
          </a:p>
        </p:txBody>
      </p:sp>
      <p:sp>
        <p:nvSpPr>
          <p:cNvPr id="698" name="Google Shape;698;p11"/>
          <p:cNvSpPr txBox="1"/>
          <p:nvPr/>
        </p:nvSpPr>
        <p:spPr>
          <a:xfrm>
            <a:off x="850980" y="1085051"/>
            <a:ext cx="1050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warehouse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atau gudang data merupakan sistem komputer yang mampu mengumpulkan data dari beragam sumber berbeda.</a:t>
            </a:r>
            <a:endParaRPr sz="16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1"/>
          <p:cNvSpPr txBox="1"/>
          <p:nvPr/>
        </p:nvSpPr>
        <p:spPr>
          <a:xfrm>
            <a:off x="3725220" y="620964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Source: Griffin, J &amp; Handayani, M 2021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1"/>
          <p:cNvSpPr txBox="1"/>
          <p:nvPr/>
        </p:nvSpPr>
        <p:spPr>
          <a:xfrm>
            <a:off x="6196011" y="2277120"/>
            <a:ext cx="5162556" cy="15696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Warehouse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Tempat penyimpanan elektronik di mana informasi disimpan, diolah agar akurat dan disortir untuk dianalisis kedepannya. 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1"/>
          <p:cNvSpPr/>
          <p:nvPr/>
        </p:nvSpPr>
        <p:spPr>
          <a:xfrm>
            <a:off x="6196011" y="4106502"/>
            <a:ext cx="5162555" cy="1528876"/>
          </a:xfrm>
          <a:prstGeom prst="foldedCorner">
            <a:avLst>
              <a:gd name="adj" fmla="val 16667"/>
            </a:avLst>
          </a:prstGeom>
          <a:solidFill>
            <a:srgbClr val="279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warehouse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menggabungkan data dari berbagai sumber menjadi satu penyimpanan data tunggal, terpusat dan konsisten untuk mendukung analisis bisnis,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AI, dan </a:t>
            </a: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learning.</a:t>
            </a:r>
            <a:endParaRPr sz="16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2" name="Google Shape;70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0" y="2770350"/>
            <a:ext cx="4928634" cy="25849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3" name="Google Shape;703;p11"/>
          <p:cNvSpPr txBox="1"/>
          <p:nvPr/>
        </p:nvSpPr>
        <p:spPr>
          <a:xfrm>
            <a:off x="-1079367" y="5408951"/>
            <a:ext cx="7075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Source Image: Google 2022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11"/>
          <p:cNvGrpSpPr/>
          <p:nvPr/>
        </p:nvGrpSpPr>
        <p:grpSpPr>
          <a:xfrm>
            <a:off x="7851150" y="781038"/>
            <a:ext cx="3507417" cy="298562"/>
            <a:chOff x="7851150" y="933438"/>
            <a:chExt cx="3507417" cy="298562"/>
          </a:xfrm>
        </p:grpSpPr>
        <p:sp>
          <p:nvSpPr>
            <p:cNvPr id="705" name="Google Shape;705;p11"/>
            <p:cNvSpPr/>
            <p:nvPr/>
          </p:nvSpPr>
          <p:spPr>
            <a:xfrm>
              <a:off x="7851150" y="933438"/>
              <a:ext cx="621839" cy="298562"/>
            </a:xfrm>
            <a:prstGeom prst="roundRect">
              <a:avLst>
                <a:gd name="adj" fmla="val 16667"/>
              </a:avLst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8518597" y="933438"/>
              <a:ext cx="700705" cy="29856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Relational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1"/>
            <p:cNvSpPr/>
            <p:nvPr/>
          </p:nvSpPr>
          <p:spPr>
            <a:xfrm>
              <a:off x="9264910" y="933438"/>
              <a:ext cx="758763" cy="298562"/>
            </a:xfrm>
            <a:prstGeom prst="roundRect">
              <a:avLst>
                <a:gd name="adj" fmla="val 16667"/>
              </a:avLst>
            </a:prstGeom>
            <a:solidFill>
              <a:srgbClr val="1F29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Warehouse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1"/>
            <p:cNvSpPr/>
            <p:nvPr/>
          </p:nvSpPr>
          <p:spPr>
            <a:xfrm>
              <a:off x="10069281" y="933438"/>
              <a:ext cx="621839" cy="29856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1"/>
            <p:cNvSpPr/>
            <p:nvPr/>
          </p:nvSpPr>
          <p:spPr>
            <a:xfrm>
              <a:off x="10736728" y="933438"/>
              <a:ext cx="621839" cy="29856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Extranet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TDRI">
      <a:dk1>
        <a:srgbClr val="000000"/>
      </a:dk1>
      <a:lt1>
        <a:srgbClr val="FFFFFF"/>
      </a:lt1>
      <a:dk2>
        <a:srgbClr val="1F2851"/>
      </a:dk2>
      <a:lt2>
        <a:srgbClr val="E7E6E6"/>
      </a:lt2>
      <a:accent1>
        <a:srgbClr val="1F2851"/>
      </a:accent1>
      <a:accent2>
        <a:srgbClr val="2696A3"/>
      </a:accent2>
      <a:accent3>
        <a:srgbClr val="888B8C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ITDRI">
      <a:dk1>
        <a:srgbClr val="000000"/>
      </a:dk1>
      <a:lt1>
        <a:srgbClr val="FFFFFF"/>
      </a:lt1>
      <a:dk2>
        <a:srgbClr val="1F2851"/>
      </a:dk2>
      <a:lt2>
        <a:srgbClr val="E7E6E6"/>
      </a:lt2>
      <a:accent1>
        <a:srgbClr val="1F2851"/>
      </a:accent1>
      <a:accent2>
        <a:srgbClr val="2696A3"/>
      </a:accent2>
      <a:accent3>
        <a:srgbClr val="888B8C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ITDRI">
      <a:dk1>
        <a:srgbClr val="000000"/>
      </a:dk1>
      <a:lt1>
        <a:srgbClr val="FFFFFF"/>
      </a:lt1>
      <a:dk2>
        <a:srgbClr val="1F2851"/>
      </a:dk2>
      <a:lt2>
        <a:srgbClr val="E7E6E6"/>
      </a:lt2>
      <a:accent1>
        <a:srgbClr val="1F2851"/>
      </a:accent1>
      <a:accent2>
        <a:srgbClr val="2696A3"/>
      </a:accent2>
      <a:accent3>
        <a:srgbClr val="888B8C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3288</Words>
  <Application>Microsoft Office PowerPoint</Application>
  <PresentationFormat>Widescreen</PresentationFormat>
  <Paragraphs>414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Office Theme</vt:lpstr>
      <vt:lpstr>Office Theme</vt:lpstr>
      <vt:lpstr>1_Office Theme</vt:lpstr>
      <vt:lpstr>MENINGKATKAN CUSTOMER LOYALTY</vt:lpstr>
      <vt:lpstr>Meningkatkan Customer Loyalty</vt:lpstr>
      <vt:lpstr>PowerPoint Presentation</vt:lpstr>
      <vt:lpstr>PowerPoint Presentation</vt:lpstr>
      <vt:lpstr>TOPIK 1 –  MENGELOLA INFORMASI PELANGGAN </vt:lpstr>
      <vt:lpstr>Definisi Sistem Informasi Pelanggan</vt:lpstr>
      <vt:lpstr>Flat Database</vt:lpstr>
      <vt:lpstr>Relational Database</vt:lpstr>
      <vt:lpstr>Data Warehouse</vt:lpstr>
      <vt:lpstr>Data Mining</vt:lpstr>
      <vt:lpstr>Extranet</vt:lpstr>
      <vt:lpstr>Merancang Customer Information System</vt:lpstr>
      <vt:lpstr>Panduan untuk Merancang CIS</vt:lpstr>
      <vt:lpstr>Cara Mengumpulkan Informasi Pelanggan</vt:lpstr>
      <vt:lpstr>Informasi Pelanggan Secara Offline</vt:lpstr>
      <vt:lpstr>Informasi Pelanggan Secara Offline</vt:lpstr>
      <vt:lpstr>Informasi Pelanggan Secara Online</vt:lpstr>
      <vt:lpstr>Informasi Pelanggan Secara Online</vt:lpstr>
      <vt:lpstr>Informasi Pelanggan Secara Online</vt:lpstr>
      <vt:lpstr>Informasi Pelanggan Secara Online</vt:lpstr>
      <vt:lpstr>PowerPoint Presentation</vt:lpstr>
      <vt:lpstr>TOPIK 2 –  PENERAPAN KUSTOMISASI MASSAL</vt:lpstr>
      <vt:lpstr>Kustomisasi Massal</vt:lpstr>
      <vt:lpstr>4 Jenis Kustomisasi Massal</vt:lpstr>
      <vt:lpstr>Transparent Customization</vt:lpstr>
      <vt:lpstr>Adaptive Customization</vt:lpstr>
      <vt:lpstr>Collaborative Customization</vt:lpstr>
      <vt:lpstr>Cosmetic Customization</vt:lpstr>
      <vt:lpstr>Manfaat Kustomisasi Massal</vt:lpstr>
      <vt:lpstr>SUMMARY</vt:lpstr>
      <vt:lpstr>REFERENCES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MENINGKATKAN CUSTOMER LOYALTY</dc:title>
  <dc:creator>alwi@itdri.id</dc:creator>
  <cp:lastModifiedBy>AF IDHAH</cp:lastModifiedBy>
  <cp:revision>4</cp:revision>
  <dcterms:created xsi:type="dcterms:W3CDTF">2022-07-20T08:44:03Z</dcterms:created>
  <dcterms:modified xsi:type="dcterms:W3CDTF">2023-12-01T05:59:31Z</dcterms:modified>
</cp:coreProperties>
</file>